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6"/>
  </p:notesMasterIdLst>
  <p:handoutMasterIdLst>
    <p:handoutMasterId r:id="rId57"/>
  </p:handoutMasterIdLst>
  <p:sldIdLst>
    <p:sldId id="338" r:id="rId2"/>
    <p:sldId id="340" r:id="rId3"/>
    <p:sldId id="341" r:id="rId4"/>
    <p:sldId id="339" r:id="rId5"/>
    <p:sldId id="342" r:id="rId6"/>
    <p:sldId id="343" r:id="rId7"/>
    <p:sldId id="344" r:id="rId8"/>
    <p:sldId id="345" r:id="rId9"/>
    <p:sldId id="256" r:id="rId10"/>
    <p:sldId id="290" r:id="rId11"/>
    <p:sldId id="291" r:id="rId12"/>
    <p:sldId id="257" r:id="rId13"/>
    <p:sldId id="258" r:id="rId14"/>
    <p:sldId id="259" r:id="rId15"/>
    <p:sldId id="261" r:id="rId16"/>
    <p:sldId id="286" r:id="rId17"/>
    <p:sldId id="303" r:id="rId18"/>
    <p:sldId id="305" r:id="rId19"/>
    <p:sldId id="289" r:id="rId20"/>
    <p:sldId id="263" r:id="rId21"/>
    <p:sldId id="321" r:id="rId22"/>
    <p:sldId id="320" r:id="rId23"/>
    <p:sldId id="302" r:id="rId24"/>
    <p:sldId id="306" r:id="rId25"/>
    <p:sldId id="307" r:id="rId26"/>
    <p:sldId id="309" r:id="rId27"/>
    <p:sldId id="313" r:id="rId28"/>
    <p:sldId id="335" r:id="rId29"/>
    <p:sldId id="267" r:id="rId30"/>
    <p:sldId id="319" r:id="rId31"/>
    <p:sldId id="317" r:id="rId32"/>
    <p:sldId id="318" r:id="rId33"/>
    <p:sldId id="328" r:id="rId34"/>
    <p:sldId id="325" r:id="rId35"/>
    <p:sldId id="333" r:id="rId36"/>
    <p:sldId id="336" r:id="rId37"/>
    <p:sldId id="337" r:id="rId38"/>
    <p:sldId id="268" r:id="rId39"/>
    <p:sldId id="322" r:id="rId40"/>
    <p:sldId id="323" r:id="rId41"/>
    <p:sldId id="274" r:id="rId42"/>
    <p:sldId id="266" r:id="rId43"/>
    <p:sldId id="264" r:id="rId44"/>
    <p:sldId id="316" r:id="rId45"/>
    <p:sldId id="297" r:id="rId46"/>
    <p:sldId id="310" r:id="rId47"/>
    <p:sldId id="315" r:id="rId48"/>
    <p:sldId id="314" r:id="rId49"/>
    <p:sldId id="260" r:id="rId50"/>
    <p:sldId id="311" r:id="rId51"/>
    <p:sldId id="312" r:id="rId52"/>
    <p:sldId id="269" r:id="rId53"/>
    <p:sldId id="279" r:id="rId54"/>
    <p:sldId id="280" r:id="rId55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/>
    <p:restoredTop sz="94694"/>
  </p:normalViewPr>
  <p:slideViewPr>
    <p:cSldViewPr>
      <p:cViewPr varScale="1">
        <p:scale>
          <a:sx n="85" d="100"/>
          <a:sy n="85" d="100"/>
        </p:scale>
        <p:origin x="10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348BB8-5A4F-4609-2998-406106F1CA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Verdana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C2C76D-7B06-9B65-84B5-83AA7FB143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CA53CB9-236F-534D-8CCF-45882C52B6E1}" type="datetimeFigureOut">
              <a:rPr lang="en-GB" altLang="en-US"/>
              <a:pPr>
                <a:defRPr/>
              </a:pPr>
              <a:t>12/06/2023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6B1B-21E8-74AC-86B4-4A61F12F29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Verdana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DF004-A305-1A34-55EF-1441F8FA76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7C1883-151B-224F-83A5-87F6B657EC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F1BB-7CCC-8A46-9C45-01200EC3A8C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2298D-FFAE-184D-8816-301F5B9D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Each sector shows what levels of apprenticeship is currently available. (taken from UCAS.com Feb 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43BBA-A47E-4D27-8043-51C62FEA52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4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1BF27C26-84F0-8CC3-2794-CEADEA8492A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E3FD14CD-CAED-1D2F-047F-5B2BBB427D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en-US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6D1F72E2-4503-7056-06C6-06960D6E5A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en-US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FE323F73-85CE-6ED5-A114-448923CA7E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en-US"/>
            </a:p>
          </p:txBody>
        </p:sp>
      </p:grp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charset="0"/>
              <a:buNone/>
              <a:defRPr sz="30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E4E4731-1E5E-3049-037C-BCC834AC1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7EDB91A-EE92-BA01-EBB4-6B4DD0BC2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37942AE-A7BE-6F83-B685-B784EE8BB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11C7-1A8A-994E-9664-B689DE1891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625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94FA57-8437-A09E-2D80-F6D8F9A13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60CD6F-1C4A-463B-C33B-298B3DE94E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BBB692-E108-F775-A296-B5606327A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DD25-7ABD-324D-956F-5A3B783F9C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769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B9FC11-7605-3969-F9F1-6FE65154F0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9DCCBC-C900-4A35-6FC4-097C8DC068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F8A2EF-2643-4AC0-3504-FFCC9CDF3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F2F5-44A5-F149-A702-D08DD30E1C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9024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9FDC01C-3295-5F13-F3CE-8043946BA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43B0002-123D-1C0A-0D12-22B8F507D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0C99148-EAB9-1F5C-4701-90BE07805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CD8A6-DAC3-624E-9B6D-ECF1BC6B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2623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Type Text Here…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28650" y="1922463"/>
            <a:ext cx="7886700" cy="4152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defRPr>
            </a:lvl1pPr>
            <a:lvl2pPr>
              <a:defRPr sz="2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defRPr>
            </a:lvl2pPr>
            <a:lvl3pPr>
              <a:defRPr sz="2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defRPr>
            </a:lvl3pPr>
            <a:lvl4pPr>
              <a:defRPr sz="2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defRPr>
            </a:lvl4pPr>
            <a:lvl5pPr>
              <a:defRPr sz="2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40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F92123-FF2C-B46F-F295-C81938C76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25582-33FC-8277-B61E-567041307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404FB1-C250-CEF0-826E-9C28D9C5A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07A9-5A25-114C-88B5-534878E79E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345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45843-5268-67E2-DADA-1E0D21153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69B8D7-4640-622B-24A0-FEAE1021B6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B4F354-2CA2-41F7-4586-B3CAD385D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3B219-4E9B-324F-9D0C-E1156B580D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927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50CC-0A59-D5BF-0646-E668468A1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1447E-8F9B-DB15-DF49-011808A28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D5431-BA39-5D53-4014-890FF87C3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F1CF0-B644-8344-8695-710973FE3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706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CCFD81-76FE-A221-23D9-6862F7B1E7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74A0EF-2C18-B476-E43F-C03398306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EDBD13-A1FC-D3E7-CE86-6D87B5F6D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77B08-C01B-AB44-9EAD-7FB5029A69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239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ED31D0-DD70-6168-689B-671FD0C30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C5F58A-8381-85B6-B6AC-B92501D6A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57364D-B974-9164-EF02-BFFFDF92F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B0FBB-222B-2247-944C-52F9CE5798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75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A35F10-721D-B15D-CEF0-061C9F96A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59536E-6CCC-9A8F-CC97-61B4114D1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3231EB-2FEB-CAB6-0F7F-449C79EE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2A19D-56FF-924E-BD1B-8B29C36E1C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937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581F9F-90C5-90E2-1313-E84509ACF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CEA2EB-FE68-EDED-AE19-602A99E3D7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81913-6409-FD7D-C05D-3EC1953B7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6A064-21C2-A941-8A51-A25D5D0AE2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087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145182-4BC4-EB08-65BA-F65AD0625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D1506D-6FFB-7F9B-C31C-A9132F49A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9F09A-3A9B-ECF9-76FA-D5A3132EA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D340E-3F5D-7445-93B3-F881194993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17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F530D0E-F974-60AC-71FA-45CDF75ED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BA03C9-634E-1D80-980F-C24908933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543F3EF-27F2-8484-8FD7-D50A29C0A0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7AD5D70B-BC59-40FA-181F-C80F15CA24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10C0BB09-2106-04C8-E9F2-24B8D28F64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9AC597AC-7656-B245-ACBD-7BE40D7D48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D25CE9DE-015F-F83E-3133-6A8B47C1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D0685743-D0C6-2F59-E10B-C696ACC25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1069389A-F116-18F5-1D3D-7CD2C71D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3B78F181-E40F-5CFF-3E8F-7BD71140F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.uk/imgres?imgurl=http://www.mun.ca/sgs/blog/wp-content/uploads/the-comic-book-guy-pondering.gif&amp;imgrefurl=http://www.mun.ca/sgs/blog/?m=200909&amp;usg=__mmF_ovsKDaoux5OT6SStMm2qkTM=&amp;h=381&amp;w=299&amp;sz=22&amp;hl=en&amp;start=2&amp;itbs=1&amp;tbnid=go_4B8KVIxOaDM:&amp;tbnh=123&amp;tbnw=97&amp;prev=/images?q=pondering&amp;hl=en&amp;gbv=2&amp;tbs=isch:1" TargetMode="External"/><Relationship Id="rId3" Type="http://schemas.openxmlformats.org/officeDocument/2006/relationships/hyperlink" Target="https://discoveruni.gov.uk/" TargetMode="External"/><Relationship Id="rId7" Type="http://schemas.openxmlformats.org/officeDocument/2006/relationships/hyperlink" Target="http://www.applytouni.com/" TargetMode="External"/><Relationship Id="rId2" Type="http://schemas.openxmlformats.org/officeDocument/2006/relationships/hyperlink" Target="http://www.thecompleteuniversityguide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atuni.com/" TargetMode="External"/><Relationship Id="rId5" Type="http://schemas.openxmlformats.org/officeDocument/2006/relationships/hyperlink" Target="https://www.studential.com/" TargetMode="External"/><Relationship Id="rId4" Type="http://schemas.openxmlformats.org/officeDocument/2006/relationships/hyperlink" Target="http://purepotential.org/" TargetMode="External"/><Relationship Id="rId9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25AAC-DD73-3604-57E5-76BBD49740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Careers Morning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671E54-5610-92CB-30E4-E6183E3BEF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52083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7367-45BC-D436-45C4-0F8AA1DD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GB" dirty="0" err="1">
                <a:ea typeface="+mj-ea"/>
                <a:cs typeface="ＭＳ Ｐゴシック" charset="0"/>
              </a:rPr>
              <a:t>Radyr</a:t>
            </a:r>
            <a:r>
              <a:rPr lang="en-GB" dirty="0">
                <a:ea typeface="+mj-ea"/>
                <a:cs typeface="ＭＳ Ｐゴシック" charset="0"/>
              </a:rPr>
              <a:t> Sixth Form - UCAS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CF935-C361-AD21-CD02-8E2EA7D75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997450"/>
          </a:xfrm>
        </p:spPr>
        <p:txBody>
          <a:bodyPr/>
          <a:lstStyle/>
          <a:p>
            <a:pPr>
              <a:buFont typeface="Wingdings" charset="0"/>
              <a:buChar char="p"/>
              <a:defRPr/>
            </a:pPr>
            <a:r>
              <a:rPr lang="en-GB" sz="2000" dirty="0">
                <a:ea typeface="+mn-ea"/>
                <a:cs typeface="ＭＳ Ｐゴシック" charset="0"/>
              </a:rPr>
              <a:t>In 2011-  86% of students who applied ended up at university</a:t>
            </a:r>
          </a:p>
          <a:p>
            <a:pPr marL="0" indent="0">
              <a:buFont typeface="Wingdings" charset="0"/>
              <a:buNone/>
              <a:defRPr/>
            </a:pPr>
            <a:endParaRPr lang="en-GB" sz="2000" dirty="0">
              <a:ea typeface="+mn-ea"/>
              <a:cs typeface="ＭＳ Ｐゴシック" charset="0"/>
            </a:endParaRPr>
          </a:p>
          <a:p>
            <a:pPr>
              <a:buFont typeface="Wingdings" charset="0"/>
              <a:buChar char="p"/>
              <a:defRPr/>
            </a:pPr>
            <a:r>
              <a:rPr lang="en-GB" sz="2000" dirty="0">
                <a:ea typeface="+mn-ea"/>
                <a:cs typeface="ＭＳ Ｐゴシック" charset="0"/>
              </a:rPr>
              <a:t>In 2012-  89% of students who applied ended up at university</a:t>
            </a:r>
          </a:p>
          <a:p>
            <a:pPr marL="0" indent="0">
              <a:buFont typeface="Wingdings" charset="0"/>
              <a:buNone/>
              <a:defRPr/>
            </a:pPr>
            <a:endParaRPr lang="en-GB" sz="2000" dirty="0">
              <a:ea typeface="+mn-ea"/>
              <a:cs typeface="ＭＳ Ｐゴシック" charset="0"/>
            </a:endParaRPr>
          </a:p>
          <a:p>
            <a:pPr>
              <a:buFont typeface="Wingdings" charset="0"/>
              <a:buChar char="p"/>
              <a:defRPr/>
            </a:pPr>
            <a:r>
              <a:rPr lang="en-GB" sz="2000" dirty="0">
                <a:ea typeface="+mn-ea"/>
                <a:cs typeface="ＭＳ Ｐゴシック" charset="0"/>
              </a:rPr>
              <a:t>In 2013 and 2014- 98% of students who applied ended up at university</a:t>
            </a:r>
          </a:p>
          <a:p>
            <a:pPr>
              <a:buFont typeface="Wingdings" charset="0"/>
              <a:buChar char="p"/>
              <a:defRPr/>
            </a:pPr>
            <a:endParaRPr lang="en-GB" sz="2000" dirty="0">
              <a:ea typeface="+mn-ea"/>
              <a:cs typeface="ＭＳ Ｐゴシック" charset="0"/>
            </a:endParaRPr>
          </a:p>
          <a:p>
            <a:pPr>
              <a:buFont typeface="Wingdings" charset="0"/>
              <a:buChar char="p"/>
              <a:defRPr/>
            </a:pPr>
            <a:r>
              <a:rPr lang="en-GB" sz="2000" dirty="0">
                <a:cs typeface="ＭＳ Ｐゴシック" charset="0"/>
              </a:rPr>
              <a:t>Since 2015- 99% of all students who applied ended up at university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sz="2000" dirty="0">
              <a:solidFill>
                <a:srgbClr val="FF0000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056B-1562-DB88-F39F-4542B2ED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008062"/>
          </a:xfrm>
        </p:spPr>
        <p:txBody>
          <a:bodyPr/>
          <a:lstStyle/>
          <a:p>
            <a:pPr>
              <a:defRPr/>
            </a:pPr>
            <a:r>
              <a:rPr lang="en-GB" dirty="0">
                <a:ea typeface="+mj-ea"/>
                <a:cs typeface="ＭＳ Ｐゴシック" charset="0"/>
              </a:rPr>
              <a:t>Russell Group Success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256C275-E415-21F3-C4D4-3E15F06F7C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557338"/>
            <a:ext cx="8569325" cy="4995862"/>
          </a:xfrm>
        </p:spPr>
        <p:txBody>
          <a:bodyPr/>
          <a:lstStyle/>
          <a:p>
            <a:r>
              <a:rPr lang="en-GB" altLang="en-US" sz="2400" dirty="0"/>
              <a:t>In 2012 – 24.8% of students obtained places at Russell Group Universities</a:t>
            </a:r>
          </a:p>
          <a:p>
            <a:endParaRPr lang="en-GB" altLang="en-US" sz="2400" dirty="0"/>
          </a:p>
          <a:p>
            <a:r>
              <a:rPr lang="en-GB" altLang="en-US" sz="2400" dirty="0"/>
              <a:t>In 2013 and 2014 – 35% of students obtained places at Russell Group Universities</a:t>
            </a:r>
          </a:p>
          <a:p>
            <a:endParaRPr lang="en-GB" altLang="en-US" sz="2400" dirty="0"/>
          </a:p>
          <a:p>
            <a:r>
              <a:rPr lang="en-GB" altLang="en-US" sz="2400" dirty="0"/>
              <a:t>Since 2015 between 51-57% of students obtained places at Russell Group Universities.</a:t>
            </a:r>
          </a:p>
          <a:p>
            <a:pPr>
              <a:buFont typeface="Wingdings" pitchFamily="2" charset="2"/>
              <a:buNone/>
            </a:pPr>
            <a:endParaRPr lang="en-GB" altLang="en-US" sz="2400" dirty="0"/>
          </a:p>
          <a:p>
            <a:r>
              <a:rPr lang="en-GB" altLang="en-US" sz="2400" dirty="0"/>
              <a:t>In 2022- </a:t>
            </a:r>
            <a:r>
              <a:rPr lang="en-GB" altLang="en-US" sz="2400" dirty="0">
                <a:solidFill>
                  <a:srgbClr val="FF0000"/>
                </a:solidFill>
              </a:rPr>
              <a:t>69% </a:t>
            </a:r>
            <a:r>
              <a:rPr lang="en-GB" altLang="en-US" sz="2400" dirty="0"/>
              <a:t>of our year 13 students have at least 1 offer from a Russell Group university</a:t>
            </a:r>
          </a:p>
          <a:p>
            <a:endParaRPr lang="en-GB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D8113B3-70EB-9D3E-0FA2-870F1A2ED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How does it work ?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00F687C-10EA-E5E7-D894-D1B8BA6A6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/>
              <a:t>You complete an online form.  It is made up of your;</a:t>
            </a:r>
          </a:p>
          <a:p>
            <a:pPr marL="0" indent="0" eaLnBrk="1" hangingPunct="1"/>
            <a:r>
              <a:rPr lang="en-US" altLang="en-US"/>
              <a:t>Personal details</a:t>
            </a:r>
          </a:p>
          <a:p>
            <a:pPr marL="0" indent="0" eaLnBrk="1" hangingPunct="1"/>
            <a:r>
              <a:rPr lang="en-US" altLang="en-US"/>
              <a:t>Education – GCSEs, AS &amp; A levels &amp; others</a:t>
            </a:r>
          </a:p>
          <a:p>
            <a:pPr marL="0" indent="0" eaLnBrk="1" hangingPunct="1"/>
            <a:r>
              <a:rPr lang="en-US" altLang="en-US"/>
              <a:t>Choices – research needed</a:t>
            </a:r>
          </a:p>
          <a:p>
            <a:pPr marL="0" indent="0" eaLnBrk="1" hangingPunct="1"/>
            <a:r>
              <a:rPr lang="en-US" altLang="en-US"/>
              <a:t>Personal statement – may need help !</a:t>
            </a:r>
          </a:p>
          <a:p>
            <a:pPr marL="0" indent="0" eaLnBrk="1" hangingPunct="1"/>
            <a:r>
              <a:rPr lang="en-US" altLang="en-US"/>
              <a:t>Reference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D4D3CBA-3C4F-91F2-594E-1D623241B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What do we do ?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BC9586A4-8618-A2B5-6695-D4396423A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Look at the form online to keep an eye on progress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Add a reference/predicted grades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Check the form for obvious mistakes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Return forms with (instructions)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Send it off to UCAS (point of no return !)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Acknowledged by UCAS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You follow progress via ‘track’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Offers start to flood in (we hope)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7053AE3-7DB6-0F0A-5B99-BB664552D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UCAS Official Deadlines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17A8929-8A88-DBC5-D77A-B996CE327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Most people Jan 25</a:t>
            </a:r>
            <a:r>
              <a:rPr lang="en-US" baseline="30000" dirty="0">
                <a:ea typeface="+mn-ea"/>
                <a:cs typeface="+mn-cs"/>
              </a:rPr>
              <a:t>th</a:t>
            </a:r>
            <a:r>
              <a:rPr lang="en-US" dirty="0">
                <a:ea typeface="+mn-ea"/>
                <a:cs typeface="+mn-cs"/>
              </a:rPr>
              <a:t> at UCAS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Oxbridge, Vets, Medics and Dentists October 15</a:t>
            </a:r>
            <a:r>
              <a:rPr lang="en-US" baseline="30000" dirty="0">
                <a:ea typeface="+mn-ea"/>
                <a:cs typeface="+mn-cs"/>
              </a:rPr>
              <a:t>th</a:t>
            </a:r>
            <a:r>
              <a:rPr lang="en-US" dirty="0">
                <a:ea typeface="+mn-ea"/>
                <a:cs typeface="+mn-cs"/>
              </a:rPr>
              <a:t> at UCAS</a:t>
            </a:r>
          </a:p>
        </p:txBody>
      </p:sp>
      <p:pic>
        <p:nvPicPr>
          <p:cNvPr id="20483" name="Picture 1" descr="UCAS-dates.jpg">
            <a:extLst>
              <a:ext uri="{FF2B5EF4-FFF2-40B4-BE49-F238E27FC236}">
                <a16:creationId xmlns:a16="http://schemas.microsoft.com/office/drawing/2014/main" id="{211E37BC-C704-1BBA-9627-C37C42D34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01280"/>
            <a:ext cx="4348063" cy="25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FB54FE4-5FFF-CA7E-6FE5-2F1C6600B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Deadlines - ours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9E0DA60-A4EF-766B-9F0A-6D5589618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GB" dirty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Oxbridge, Vets, Medics and Dentists by </a:t>
            </a:r>
            <a:r>
              <a:rPr lang="en-US" dirty="0">
                <a:solidFill>
                  <a:srgbClr val="FF0000"/>
                </a:solidFill>
                <a:ea typeface="+mn-ea"/>
                <a:cs typeface="+mn-cs"/>
              </a:rPr>
              <a:t>Friday 16</a:t>
            </a:r>
            <a:r>
              <a:rPr lang="en-US" baseline="30000" dirty="0">
                <a:solidFill>
                  <a:srgbClr val="FF0000"/>
                </a:solidFill>
                <a:ea typeface="+mn-ea"/>
                <a:cs typeface="+mn-cs"/>
              </a:rPr>
              <a:t>th</a:t>
            </a:r>
            <a:r>
              <a:rPr lang="en-US" dirty="0">
                <a:solidFill>
                  <a:srgbClr val="FF0000"/>
                </a:solidFill>
                <a:ea typeface="+mn-ea"/>
                <a:cs typeface="+mn-cs"/>
              </a:rPr>
              <a:t> September</a:t>
            </a:r>
          </a:p>
          <a:p>
            <a:pPr eaLnBrk="1" hangingPunct="1">
              <a:buFont typeface="Wingdings" charset="0"/>
              <a:buChar char="p"/>
              <a:defRPr/>
            </a:pPr>
            <a:endParaRPr lang="en-US" dirty="0">
              <a:solidFill>
                <a:srgbClr val="FF000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All other applicants </a:t>
            </a:r>
            <a:r>
              <a:rPr lang="en-US" dirty="0">
                <a:solidFill>
                  <a:srgbClr val="FF0000"/>
                </a:solidFill>
                <a:ea typeface="+mn-ea"/>
                <a:cs typeface="+mn-cs"/>
              </a:rPr>
              <a:t>Friday 11</a:t>
            </a:r>
            <a:r>
              <a:rPr lang="en-US" baseline="30000" dirty="0">
                <a:solidFill>
                  <a:srgbClr val="FF0000"/>
                </a:solidFill>
                <a:ea typeface="+mn-ea"/>
                <a:cs typeface="+mn-cs"/>
              </a:rPr>
              <a:t>th</a:t>
            </a:r>
            <a:r>
              <a:rPr lang="en-US" dirty="0">
                <a:solidFill>
                  <a:srgbClr val="FF0000"/>
                </a:solidFill>
                <a:ea typeface="+mn-ea"/>
                <a:cs typeface="+mn-cs"/>
              </a:rPr>
              <a:t> November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1AB16-295D-1D90-6164-42BB0CAF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156575" cy="99536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Why are </a:t>
            </a:r>
            <a:r>
              <a:rPr lang="en-GB" dirty="0" err="1">
                <a:ea typeface="+mj-ea"/>
                <a:cs typeface="+mj-cs"/>
              </a:rPr>
              <a:t>Radyr</a:t>
            </a:r>
            <a:r>
              <a:rPr lang="en-GB" dirty="0">
                <a:ea typeface="+mj-ea"/>
                <a:cs typeface="+mj-cs"/>
              </a:rPr>
              <a:t> deadlines earlier?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5AC16395-8A88-D3CD-A063-24B42381DC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eaLnBrk="1" hangingPunct="1"/>
            <a:r>
              <a:rPr lang="en-GB" altLang="en-US"/>
              <a:t>To ensure your applications are completed on time.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To give you an advantage over other applicants who are applying.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/>
          </a:p>
          <a:p>
            <a:pPr eaLnBrk="1" hangingPunct="1"/>
            <a:r>
              <a:rPr lang="en-GB" altLang="en-US"/>
              <a:t>The earlier your application is sent off, the earlier you start receiving offers and the more chance you have of getting on to your first choice courses. 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53F4B61A-0337-8524-C3B9-597EA15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UCAS Points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3C0D-4095-04EC-C8EA-68B85C64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About 30% of universities give points offers.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UCAS points being awarded for qualifications changed this year.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For example an A grade at A level or a distinction at BTEC was worth 120 pts.  It is now worth 48 pts.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D82C7FB-E70F-7271-C26E-75302C62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323850"/>
            <a:ext cx="7442200" cy="62103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6C50-057A-156B-68B1-75B6583C7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dirty="0">
                <a:ea typeface="+mn-ea"/>
                <a:cs typeface="+mn-cs"/>
              </a:rPr>
              <a:t>Now watch the following video clips to learn more about the application process and in particular the personal statement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GB" dirty="0">
              <a:ea typeface="+mn-ea"/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GB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2EAFB1-8242-A544-8227-4C1485696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270"/>
            <a:ext cx="9144000" cy="544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C4C1A-A8BC-864C-847D-6B50FF6AEE55}"/>
              </a:ext>
            </a:extLst>
          </p:cNvPr>
          <p:cNvSpPr txBox="1"/>
          <p:nvPr/>
        </p:nvSpPr>
        <p:spPr>
          <a:xfrm>
            <a:off x="424543" y="250372"/>
            <a:ext cx="880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Higher and Degree Apprenticeship Options</a:t>
            </a:r>
          </a:p>
        </p:txBody>
      </p:sp>
    </p:spTree>
    <p:extLst>
      <p:ext uri="{BB962C8B-B14F-4D97-AF65-F5344CB8AC3E}">
        <p14:creationId xmlns:p14="http://schemas.microsoft.com/office/powerpoint/2010/main" val="979613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090A0C6-EDCA-26D5-9423-082ED3404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Support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36932E7-EC40-8D4E-661C-36BA3D919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637088"/>
          </a:xfrm>
        </p:spPr>
        <p:txBody>
          <a:bodyPr/>
          <a:lstStyle/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Talks/webinars from universities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Sessions on personal statements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/>
              <a:t>Sessions on UCAS website</a:t>
            </a:r>
            <a:endParaRPr lang="en-US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Mentoring sessions with your form tutor and 6</a:t>
            </a:r>
            <a:r>
              <a:rPr lang="en-US" baseline="30000" dirty="0">
                <a:ea typeface="+mn-ea"/>
                <a:cs typeface="+mn-cs"/>
              </a:rPr>
              <a:t>th</a:t>
            </a:r>
            <a:r>
              <a:rPr lang="en-US" dirty="0">
                <a:ea typeface="+mn-ea"/>
                <a:cs typeface="+mn-cs"/>
              </a:rPr>
              <a:t> Form team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All support materials are available online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 err="1">
                <a:ea typeface="+mn-ea"/>
                <a:cs typeface="+mn-cs"/>
              </a:rPr>
              <a:t>Radyr</a:t>
            </a:r>
            <a:r>
              <a:rPr lang="en-US" dirty="0">
                <a:ea typeface="+mn-ea"/>
                <a:cs typeface="+mn-cs"/>
              </a:rPr>
              <a:t> UCAS Guide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 err="1">
                <a:ea typeface="+mn-ea"/>
                <a:cs typeface="+mn-cs"/>
              </a:rPr>
              <a:t>Radyr</a:t>
            </a:r>
            <a:r>
              <a:rPr lang="en-US" dirty="0">
                <a:ea typeface="+mn-ea"/>
                <a:cs typeface="+mn-cs"/>
              </a:rPr>
              <a:t> Careers and University Resources Guide</a:t>
            </a:r>
          </a:p>
          <a:p>
            <a:pPr eaLnBrk="1" hangingPunct="1">
              <a:buFont typeface="Wingdings" charset="0"/>
              <a:buChar char="p"/>
              <a:defRPr/>
            </a:pPr>
            <a:endParaRPr lang="en-US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4">
            <a:extLst>
              <a:ext uri="{FF2B5EF4-FFF2-40B4-BE49-F238E27FC236}">
                <a16:creationId xmlns:a16="http://schemas.microsoft.com/office/drawing/2014/main" id="{6C18AE49-B82A-4531-0377-7849CB3290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33375"/>
            <a:ext cx="5473700" cy="60325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>
            <a:extLst>
              <a:ext uri="{FF2B5EF4-FFF2-40B4-BE49-F238E27FC236}">
                <a16:creationId xmlns:a16="http://schemas.microsoft.com/office/drawing/2014/main" id="{AECFB541-9D74-9197-BD9B-0CF1B354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5870575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>
            <a:extLst>
              <a:ext uri="{FF2B5EF4-FFF2-40B4-BE49-F238E27FC236}">
                <a16:creationId xmlns:a16="http://schemas.microsoft.com/office/drawing/2014/main" id="{0B6596EF-BC94-4760-4429-3D558895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766175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Screen Shot 2017-06-21 at 20.58.19.png">
            <a:extLst>
              <a:ext uri="{FF2B5EF4-FFF2-40B4-BE49-F238E27FC236}">
                <a16:creationId xmlns:a16="http://schemas.microsoft.com/office/drawing/2014/main" id="{C59D8A57-2EF4-9AA2-6E26-F3F10DB12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900906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Screen Shot 2017-06-21 at 20.58.43.png">
            <a:extLst>
              <a:ext uri="{FF2B5EF4-FFF2-40B4-BE49-F238E27FC236}">
                <a16:creationId xmlns:a16="http://schemas.microsoft.com/office/drawing/2014/main" id="{5E42C62B-0796-2A4A-33F0-B7BAA91D1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71450"/>
            <a:ext cx="9144000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7-06-21 at 20.59.19.png">
            <a:extLst>
              <a:ext uri="{FF2B5EF4-FFF2-40B4-BE49-F238E27FC236}">
                <a16:creationId xmlns:a16="http://schemas.microsoft.com/office/drawing/2014/main" id="{66495CF8-B032-3DF1-FD00-9AC181E1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745807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838F3DFE-B42F-B4C8-E369-16322146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2454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3">
            <a:extLst>
              <a:ext uri="{FF2B5EF4-FFF2-40B4-BE49-F238E27FC236}">
                <a16:creationId xmlns:a16="http://schemas.microsoft.com/office/drawing/2014/main" id="{FD131168-3D3D-A65A-621D-A9ACE6185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75" y="476250"/>
            <a:ext cx="662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Radyr Sixth Form Twitter Site </a:t>
            </a:r>
            <a:r>
              <a:rPr lang="en-US" altLang="en-US" sz="1800" b="1">
                <a:solidFill>
                  <a:srgbClr val="0070C0"/>
                </a:solidFill>
              </a:rPr>
              <a:t>@RadyrSixthForm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775CB2C8-3725-1306-A96C-52FEAF51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840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B959C0F-E8F3-8979-883F-7D42F9DB2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+mj-ea"/>
                <a:cs typeface="+mj-cs"/>
              </a:rPr>
              <a:t>What should you be doing now ? 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E5400EAB-108C-24B3-C74A-558F9F1A7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Research courses &amp; universities – lots of online resources are available to support you with this.</a:t>
            </a:r>
          </a:p>
          <a:p>
            <a:pPr eaLnBrk="1" hangingPunct="1"/>
            <a:r>
              <a:rPr lang="en-US" altLang="en-US" sz="2400"/>
              <a:t>Attend virtual Open Days/webinars to find out more about these courses.</a:t>
            </a:r>
          </a:p>
          <a:p>
            <a:pPr eaLnBrk="1" hangingPunct="1"/>
            <a:r>
              <a:rPr lang="en-US" altLang="en-US" sz="2400"/>
              <a:t>Explore recommended super-curricular resources such as MOOCs for the subjects you are interested in.</a:t>
            </a:r>
          </a:p>
          <a:p>
            <a:pPr eaLnBrk="1" hangingPunct="1"/>
            <a:r>
              <a:rPr lang="en-US" altLang="en-US" sz="2400"/>
              <a:t>Discuss ideas with tutors, subject teachers &amp; parents/guardians.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969" y="1628800"/>
            <a:ext cx="889503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Creative, media, arts, and digital technologies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Information and communication technology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TV production and broadcasting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Business management, administration, law, and financial services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Construction, planning, and the built environment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Engineering and manufacturing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Health and care – advanced,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Life and industrial sciences – higher, degree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Retail and commercial enterprise – advanced, higher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Agriculture, horticulture, and animal care – advanced, higher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Public sector/public services – advanced, higher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Education and training – advanced</a:t>
            </a:r>
          </a:p>
          <a:p>
            <a:pPr marL="54000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2060"/>
                </a:solidFill>
                <a:latin typeface="Verdana" panose="020B0604030504040204" pitchFamily="34" charset="0"/>
              </a:rPr>
              <a:t>Leisure, travel, and tourism – advanced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763183" y="323949"/>
            <a:ext cx="8076669" cy="1077542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Examples of Sectors &amp; Industries </a:t>
            </a:r>
          </a:p>
          <a:p>
            <a:r>
              <a:rPr lang="en-GB" sz="3200" b="1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Offering Apprenticeships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00" y="4113522"/>
            <a:ext cx="1693549" cy="19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8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>
            <a:extLst>
              <a:ext uri="{FF2B5EF4-FFF2-40B4-BE49-F238E27FC236}">
                <a16:creationId xmlns:a16="http://schemas.microsoft.com/office/drawing/2014/main" id="{96812671-5EFF-E50B-3309-5CEC4278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5870575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4">
            <a:extLst>
              <a:ext uri="{FF2B5EF4-FFF2-40B4-BE49-F238E27FC236}">
                <a16:creationId xmlns:a16="http://schemas.microsoft.com/office/drawing/2014/main" id="{91B5AE8A-B235-D61D-E3CB-1F7C64E7730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549275"/>
            <a:ext cx="8878887" cy="518318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>
            <a:extLst>
              <a:ext uri="{FF2B5EF4-FFF2-40B4-BE49-F238E27FC236}">
                <a16:creationId xmlns:a16="http://schemas.microsoft.com/office/drawing/2014/main" id="{7722568C-CB1B-60BE-AEC5-7712B6F2F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04813"/>
            <a:ext cx="9144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76E00D39-43A9-B78D-FD0C-0D3D844D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845502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5">
            <a:extLst>
              <a:ext uri="{FF2B5EF4-FFF2-40B4-BE49-F238E27FC236}">
                <a16:creationId xmlns:a16="http://schemas.microsoft.com/office/drawing/2014/main" id="{9661E62C-1FA4-BF81-6691-91F89F6C460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33375"/>
            <a:ext cx="8466137" cy="6172200"/>
            <a:chOff x="426579" y="30223"/>
            <a:chExt cx="8465901" cy="6173307"/>
          </a:xfrm>
        </p:grpSpPr>
        <p:pic>
          <p:nvPicPr>
            <p:cNvPr id="49154" name="Picture 2">
              <a:extLst>
                <a:ext uri="{FF2B5EF4-FFF2-40B4-BE49-F238E27FC236}">
                  <a16:creationId xmlns:a16="http://schemas.microsoft.com/office/drawing/2014/main" id="{E8C503D5-3142-E678-C2F3-2C382CBAF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0223"/>
              <a:ext cx="7920880" cy="3777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5" name="Picture 4">
              <a:extLst>
                <a:ext uri="{FF2B5EF4-FFF2-40B4-BE49-F238E27FC236}">
                  <a16:creationId xmlns:a16="http://schemas.microsoft.com/office/drawing/2014/main" id="{9CF7D891-B76D-E4ED-8D7C-25A87907B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579" y="1268760"/>
              <a:ext cx="8465901" cy="4934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4964496C-AC95-73D5-C899-F2AEA4CE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86439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A40685DE-D9D2-2AA4-428F-2214C3BD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015287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9FB6552F-EA00-36A5-6FC6-7D464BE0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3534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718F48E-EB40-17C3-61D4-2B39B179B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0895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Over the next month or so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7CCA8AE0-333C-1F16-DAAD-007B3EAF0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1163" y="1557338"/>
            <a:ext cx="8713787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altLang="en-US" sz="2000" dirty="0"/>
              <a:t>Visit universities if you can.  Attend Open Days, taster events, summer schools etc.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Create long lists, then short lists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Start to construct your personal statements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Consider any extra requirements such as volunteering or work experience.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u="sng" dirty="0">
                <a:solidFill>
                  <a:srgbClr val="FF0000"/>
                </a:solidFill>
              </a:rPr>
              <a:t>Please note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/>
              <a:t>Courses that usually require work experience such as medicine will be aware that it is difficult for students to undertake work experience in a health care setting. Take advantage of opportunities such as virtual work experience schemes or volunteering opportunities (as long as you feel safe and comfortable doing so).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>
            <a:extLst>
              <a:ext uri="{FF2B5EF4-FFF2-40B4-BE49-F238E27FC236}">
                <a16:creationId xmlns:a16="http://schemas.microsoft.com/office/drawing/2014/main" id="{B53F894A-D518-C116-0905-893878DF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589962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A61AD61-DDBB-D7E4-3BD6-7C0FBC1A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3175"/>
            <a:ext cx="8820472" cy="64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0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>
            <a:extLst>
              <a:ext uri="{FF2B5EF4-FFF2-40B4-BE49-F238E27FC236}">
                <a16:creationId xmlns:a16="http://schemas.microsoft.com/office/drawing/2014/main" id="{2DB53E0A-EFB0-BD37-4F63-59AC9509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7661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9797E11-62B7-2CAB-5379-2AB3EDDA4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+mj-ea"/>
                <a:cs typeface="+mj-cs"/>
              </a:rPr>
              <a:t>Early next term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9EB50F9-DE7B-A00B-EC17-B89680255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Reduce choices to a short list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Make sure your choices match your results and predicted grades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Complete your personal statements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Oxbridge, Medics, Dentists &amp; Vets should be already done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When you are happy with your form &amp; people have checked it you should mark it complete, pay &amp; send it to your referee</a:t>
            </a:r>
            <a:endParaRPr lang="en-GB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40A770C-2E63-2C51-6B45-235A584FE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+mj-ea"/>
                <a:cs typeface="+mj-cs"/>
              </a:rPr>
              <a:t>Your school reference</a:t>
            </a:r>
            <a:br>
              <a:rPr lang="en-US" sz="4000" dirty="0">
                <a:ea typeface="+mj-ea"/>
                <a:cs typeface="+mj-cs"/>
              </a:rPr>
            </a:br>
            <a:endParaRPr lang="en-US" sz="4000" dirty="0">
              <a:ea typeface="+mj-ea"/>
              <a:cs typeface="+mj-cs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2820592-2261-25C0-A1E3-49E3624FF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In early September all your subject teachers will complete a subject reference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These references will contain comments about your AS performance, subject knowledge, skills, personal qualities etc.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dirty="0">
                <a:ea typeface="+mn-ea"/>
                <a:cs typeface="+mn-cs"/>
              </a:rPr>
              <a:t>We will write your school reference from looking at these subject references, talking to your form tutor and from our own knowledge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048AA8D-C6DE-959F-AC3D-C41475D6D0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Other support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E741D4F-C5B2-5E25-86AC-0F4D57204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353425" cy="5834063"/>
          </a:xfrm>
        </p:spPr>
        <p:txBody>
          <a:bodyPr/>
          <a:lstStyle/>
          <a:p>
            <a:pPr eaLnBrk="1" hangingPunct="1">
              <a:buFont typeface="Wingdings" charset="0"/>
              <a:buChar char="p"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 dirty="0">
                <a:ea typeface="+mn-ea"/>
                <a:cs typeface="+mn-cs"/>
              </a:rPr>
              <a:t>Use tutors to go through personal statements etc.</a:t>
            </a:r>
          </a:p>
          <a:p>
            <a:pPr eaLnBrk="1" hangingPunct="1">
              <a:buFont typeface="Wingdings" charset="0"/>
              <a:buChar char="p"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 dirty="0">
                <a:ea typeface="+mn-ea"/>
                <a:cs typeface="+mn-cs"/>
              </a:rPr>
              <a:t>Use subject teachers especially re subject specific issues</a:t>
            </a:r>
          </a:p>
          <a:p>
            <a:pPr eaLnBrk="1" hangingPunct="1">
              <a:buFont typeface="Wingdings" charset="0"/>
              <a:buChar char="p"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 dirty="0">
                <a:ea typeface="+mn-ea"/>
                <a:cs typeface="+mn-cs"/>
              </a:rPr>
              <a:t>Your UCAS referee can give you additional guidance</a:t>
            </a:r>
          </a:p>
          <a:p>
            <a:pPr eaLnBrk="1" hangingPunct="1">
              <a:buFont typeface="Wingdings" charset="0"/>
              <a:buChar char="p"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 dirty="0">
                <a:ea typeface="+mn-ea"/>
                <a:cs typeface="+mn-cs"/>
              </a:rPr>
              <a:t>UCAS website has loads of video clips showing how to complete the various sections of the form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>
            <a:extLst>
              <a:ext uri="{FF2B5EF4-FFF2-40B4-BE49-F238E27FC236}">
                <a16:creationId xmlns:a16="http://schemas.microsoft.com/office/drawing/2014/main" id="{B63E1342-30E8-1A7A-51EA-84369CBE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7885112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2">
            <a:extLst>
              <a:ext uri="{FF2B5EF4-FFF2-40B4-BE49-F238E27FC236}">
                <a16:creationId xmlns:a16="http://schemas.microsoft.com/office/drawing/2014/main" id="{10AB54A4-4E09-611C-F2D7-17DCB110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3375"/>
            <a:ext cx="8208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u="sng">
                <a:solidFill>
                  <a:srgbClr val="0000FF"/>
                </a:solidFill>
              </a:rPr>
              <a:t>USE THE UCAS SEARCH TOOL</a:t>
            </a:r>
            <a:r>
              <a:rPr lang="en-GB" altLang="en-US" sz="1800">
                <a:solidFill>
                  <a:srgbClr val="0000FF"/>
                </a:solidFill>
              </a:rPr>
              <a:t>  </a:t>
            </a:r>
            <a:r>
              <a:rPr lang="en-GB" altLang="en-US" sz="1800">
                <a:solidFill>
                  <a:srgbClr val="FF0000"/>
                </a:solidFill>
              </a:rPr>
              <a:t>https://digital.ucas.com/search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CEC71A90-5B15-49F7-058B-FBB71937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3758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Screen Shot 2017-06-21 at 21.10.16.png">
            <a:extLst>
              <a:ext uri="{FF2B5EF4-FFF2-40B4-BE49-F238E27FC236}">
                <a16:creationId xmlns:a16="http://schemas.microsoft.com/office/drawing/2014/main" id="{0AB8F9DA-BDA8-43E8-49C8-C06972D55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616950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>
            <a:extLst>
              <a:ext uri="{FF2B5EF4-FFF2-40B4-BE49-F238E27FC236}">
                <a16:creationId xmlns:a16="http://schemas.microsoft.com/office/drawing/2014/main" id="{DCEE7877-0B7B-3E92-6921-037CA7580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5538"/>
            <a:ext cx="87630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extLst>
              <a:ext uri="{FF2B5EF4-FFF2-40B4-BE49-F238E27FC236}">
                <a16:creationId xmlns:a16="http://schemas.microsoft.com/office/drawing/2014/main" id="{EC22015F-15FF-208B-10D5-8D214698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9646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FBE7D35-DD5D-1CE5-5A1C-B3A07D903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Anything else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B931DB61-939D-0117-D109-B566566B4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Any extra exams BMAT etc. need booking and sitting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Students may need to prepare a piece of work to send off for certain courses.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GB" altLang="en-US" dirty="0"/>
              <a:t>Check to see if you will be required to attend an interview.</a:t>
            </a:r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F30661-0280-F0E7-EED6-9430ECA4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6" y="325517"/>
            <a:ext cx="8916604" cy="62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47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00DA4FD-5984-02E1-C0E8-B2EB90CF3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UCAS Conservatoires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4C16-F6A8-BC77-1705-BC6D6C2B3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p"/>
              <a:defRPr/>
            </a:pPr>
            <a:r>
              <a:rPr lang="en-US" sz="2000" dirty="0"/>
              <a:t>Although you can apply for music or performing arts courses via UCAS. You may want to apply to Conservatoires which are outside of the UCAS scheme. </a:t>
            </a:r>
          </a:p>
          <a:p>
            <a:pPr marL="0" indent="0">
              <a:buFont typeface="Wingdings" charset="0"/>
              <a:buNone/>
              <a:defRPr/>
            </a:pPr>
            <a:endParaRPr lang="en-US" sz="2000" dirty="0"/>
          </a:p>
          <a:p>
            <a:pPr>
              <a:buFont typeface="Wingdings" charset="0"/>
              <a:buChar char="p"/>
              <a:defRPr/>
            </a:pPr>
            <a:r>
              <a:rPr lang="en-US" sz="2000" dirty="0"/>
              <a:t>Please be aware that many of these courses have an earlier deadline of October and require references to be sent via post.</a:t>
            </a:r>
          </a:p>
          <a:p>
            <a:pPr>
              <a:buFont typeface="Wingdings" charset="0"/>
              <a:buChar char="p"/>
              <a:defRPr/>
            </a:pPr>
            <a:endParaRPr lang="en-US" sz="2000" dirty="0"/>
          </a:p>
          <a:p>
            <a:pPr>
              <a:buFont typeface="Wingdings" charset="0"/>
              <a:buChar char="p"/>
              <a:defRPr/>
            </a:pPr>
            <a:r>
              <a:rPr lang="en-US" sz="2000" dirty="0"/>
              <a:t>Anyone who is applying through this scheme will need to contact Miss Young before the end of the summer term and have their personal statement finished by Mid September.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Screen Shot 2018-06-10 at 21.06.09.png">
            <a:extLst>
              <a:ext uri="{FF2B5EF4-FFF2-40B4-BE49-F238E27FC236}">
                <a16:creationId xmlns:a16="http://schemas.microsoft.com/office/drawing/2014/main" id="{F6F7E981-2EE1-FB75-5138-6BA764E96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8597900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34B0E6D0-F099-6E1A-97CB-F393E4D73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Questions we don</a:t>
            </a:r>
            <a:r>
              <a:rPr lang="en-GB" altLang="en-US">
                <a:latin typeface="Arial" panose="020B0604020202020204" pitchFamily="34" charset="0"/>
              </a:rPr>
              <a:t>’</a:t>
            </a:r>
            <a:r>
              <a:rPr lang="en-US" altLang="ja-JP"/>
              <a:t>t answer</a:t>
            </a:r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EB4BFFC-2A54-6FA1-045A-2474D47B3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981325"/>
          </a:xfrm>
        </p:spPr>
        <p:txBody>
          <a:bodyPr/>
          <a:lstStyle/>
          <a:p>
            <a:pPr eaLnBrk="1" hangingPunct="1">
              <a:buFont typeface="Wingdings" charset="0"/>
              <a:buChar char="p"/>
              <a:defRPr/>
            </a:pPr>
            <a:r>
              <a:rPr lang="en-US" sz="3200" dirty="0">
                <a:ea typeface="+mn-ea"/>
                <a:cs typeface="+mn-cs"/>
              </a:rPr>
              <a:t>Can you tell me which university I should go to 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200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3200" dirty="0">
                <a:ea typeface="+mn-ea"/>
                <a:cs typeface="+mn-cs"/>
              </a:rPr>
              <a:t>Can you tell me which course I </a:t>
            </a:r>
            <a:r>
              <a:rPr lang="en-US" sz="3200">
                <a:ea typeface="+mn-ea"/>
                <a:cs typeface="+mn-cs"/>
              </a:rPr>
              <a:t>should study?</a:t>
            </a:r>
            <a:endParaRPr lang="en-US" sz="3200" dirty="0">
              <a:ea typeface="+mn-ea"/>
              <a:cs typeface="+mn-cs"/>
            </a:endParaRPr>
          </a:p>
        </p:txBody>
      </p:sp>
      <p:pic>
        <p:nvPicPr>
          <p:cNvPr id="70659" name="Picture 1">
            <a:extLst>
              <a:ext uri="{FF2B5EF4-FFF2-40B4-BE49-F238E27FC236}">
                <a16:creationId xmlns:a16="http://schemas.microsoft.com/office/drawing/2014/main" id="{5EC1C0E0-FC2C-CB2D-C92D-A7A2CD4A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05263"/>
            <a:ext cx="18256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4D8F87F-8DBB-1413-5CFB-AF0A85CB3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Other Useful Resources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9D5F167C-BF04-8E95-67B2-E44A57566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000">
                <a:solidFill>
                  <a:srgbClr val="FF0000"/>
                </a:solidFill>
                <a:hlinkClick r:id="rId2"/>
              </a:rPr>
              <a:t>http://www.thecompleteuniversityguide.co.uk/</a:t>
            </a:r>
            <a:endParaRPr lang="en-GB" altLang="en-US" sz="20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altLang="en-US" sz="2000">
                <a:hlinkClick r:id="rId3"/>
              </a:rPr>
              <a:t>https://discoveruni.gov.uk</a:t>
            </a:r>
            <a:r>
              <a:rPr lang="en-GB" altLang="en-US" sz="2000"/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2000" u="sng">
                <a:solidFill>
                  <a:srgbClr val="FF0000"/>
                </a:solidFill>
                <a:hlinkClick r:id="rId4"/>
              </a:rPr>
              <a:t>http://purepotential.org/</a:t>
            </a:r>
            <a:endParaRPr lang="en-GB" altLang="en-US" sz="2000" u="sng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GB" altLang="en-US" sz="2000">
                <a:hlinkClick r:id="rId5"/>
              </a:rPr>
              <a:t>https://www.studential.com</a:t>
            </a:r>
            <a:endParaRPr lang="en-GB" altLang="en-US" sz="2000"/>
          </a:p>
          <a:p>
            <a:pPr eaLnBrk="1" hangingPunct="1">
              <a:lnSpc>
                <a:spcPct val="150000"/>
              </a:lnSpc>
            </a:pPr>
            <a:r>
              <a:rPr lang="en-GB" altLang="en-US" sz="2000">
                <a:hlinkClick r:id="rId6"/>
              </a:rPr>
              <a:t>https://www.whatuni.com</a:t>
            </a:r>
            <a:endParaRPr lang="en-GB" altLang="en-US" sz="2000"/>
          </a:p>
          <a:p>
            <a:pPr eaLnBrk="1" hangingPunct="1">
              <a:lnSpc>
                <a:spcPct val="150000"/>
              </a:lnSpc>
            </a:pPr>
            <a:r>
              <a:rPr lang="en-GB" altLang="en-US" sz="2000">
                <a:hlinkClick r:id="rId7"/>
              </a:rPr>
              <a:t>http://www.applytouni.com/</a:t>
            </a:r>
            <a:endParaRPr lang="en-GB" altLang="en-US" sz="2000"/>
          </a:p>
          <a:p>
            <a:pPr eaLnBrk="1" hangingPunct="1"/>
            <a:endParaRPr lang="en-GB" altLang="en-US" sz="2400" u="sng">
              <a:solidFill>
                <a:srgbClr val="FF0000"/>
              </a:solidFill>
            </a:endParaRPr>
          </a:p>
          <a:p>
            <a:pPr eaLnBrk="1" hangingPunct="1"/>
            <a:endParaRPr lang="en-GB" altLang="en-US" sz="2400" u="sng">
              <a:solidFill>
                <a:srgbClr val="FF0000"/>
              </a:solidFill>
            </a:endParaRPr>
          </a:p>
          <a:p>
            <a:pPr eaLnBrk="1" hangingPunct="1"/>
            <a:endParaRPr lang="en-GB" altLang="en-US" sz="2400">
              <a:solidFill>
                <a:srgbClr val="FF0000"/>
              </a:solidFill>
            </a:endParaRPr>
          </a:p>
          <a:p>
            <a:pPr eaLnBrk="1" hangingPunct="1"/>
            <a:endParaRPr lang="en-GB" altLang="en-US"/>
          </a:p>
        </p:txBody>
      </p:sp>
      <p:pic>
        <p:nvPicPr>
          <p:cNvPr id="71683" name="Picture 4" descr="the-comic-book-guy-pondering">
            <a:hlinkClick r:id="rId8"/>
            <a:extLst>
              <a:ext uri="{FF2B5EF4-FFF2-40B4-BE49-F238E27FC236}">
                <a16:creationId xmlns:a16="http://schemas.microsoft.com/office/drawing/2014/main" id="{4CE2A492-C6A2-35E1-F9DD-89E2A3D6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08500"/>
            <a:ext cx="14763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A54E630-62D3-5F82-761C-84C891E4A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+mj-ea"/>
                <a:cs typeface="+mj-cs"/>
              </a:rPr>
              <a:t>Question 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A749492E-87A6-CB63-9BCF-867A9D61E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Would you buy a house just from talking to an estate agent ?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Unlikely – you’d want to see it and see what it felt like first, visits are vital but try to  see a little of the city as well as the university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E37BCE-43C4-2018-FC6D-1D534225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7291"/>
            <a:ext cx="8892480" cy="62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3DB2A9D-528B-FACF-21D6-6BE58F09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" y="476672"/>
            <a:ext cx="8892480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21E597-99CB-6D25-B404-A0ECA69FF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6" y="548680"/>
            <a:ext cx="887263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97C71F5-1480-D114-A118-27DC2423BC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UCAS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A87D522-8955-0901-157A-61070702FD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How does it work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vel">
  <a:themeElements>
    <a:clrScheme name="Custom 2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0000"/>
      </a:hlink>
      <a:folHlink>
        <a:srgbClr val="CC9900"/>
      </a:folHlink>
    </a:clrScheme>
    <a:fontScheme name="Level">
      <a:majorFont>
        <a:latin typeface="Garamond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7377</TotalTime>
  <Words>1199</Words>
  <Application>Microsoft Office PowerPoint</Application>
  <PresentationFormat>On-screen Show (4:3)</PresentationFormat>
  <Paragraphs>151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Level</vt:lpstr>
      <vt:lpstr>Careers Morning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UCAS </vt:lpstr>
      <vt:lpstr>Radyr Sixth Form - UCAS Statistics</vt:lpstr>
      <vt:lpstr>Russell Group Success</vt:lpstr>
      <vt:lpstr>How does it work ?</vt:lpstr>
      <vt:lpstr>What do we do ?</vt:lpstr>
      <vt:lpstr>UCAS Official Deadlines</vt:lpstr>
      <vt:lpstr>Deadlines - ours</vt:lpstr>
      <vt:lpstr>Why are Radyr deadlines earlier?</vt:lpstr>
      <vt:lpstr>UCAS Points Offers</vt:lpstr>
      <vt:lpstr>PowerPoint Presentation</vt:lpstr>
      <vt:lpstr>PowerPoint Presentation</vt:lpstr>
      <vt:lpstr>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you be doing now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the next month or so</vt:lpstr>
      <vt:lpstr>PowerPoint Presentation</vt:lpstr>
      <vt:lpstr>PowerPoint Presentation</vt:lpstr>
      <vt:lpstr>Early next term</vt:lpstr>
      <vt:lpstr>Your school reference </vt:lpstr>
      <vt:lpstr>Other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Anything else</vt:lpstr>
      <vt:lpstr>UCAS Conservatoires</vt:lpstr>
      <vt:lpstr>PowerPoint Presentation</vt:lpstr>
      <vt:lpstr>Questions we don’t answer</vt:lpstr>
      <vt:lpstr>Other Useful Resources</vt:lpstr>
      <vt:lpstr>Question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UCAS</dc:title>
  <dc:creator>ICT STAFF</dc:creator>
  <cp:lastModifiedBy>M Bayley</cp:lastModifiedBy>
  <cp:revision>103</cp:revision>
  <cp:lastPrinted>2014-06-18T16:00:46Z</cp:lastPrinted>
  <dcterms:created xsi:type="dcterms:W3CDTF">2011-05-14T17:21:06Z</dcterms:created>
  <dcterms:modified xsi:type="dcterms:W3CDTF">2023-06-12T10:52:06Z</dcterms:modified>
</cp:coreProperties>
</file>