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  <p:sldMasterId id="2147483863" r:id="rId2"/>
  </p:sldMasterIdLst>
  <p:notesMasterIdLst>
    <p:notesMasterId r:id="rId22"/>
  </p:notesMasterIdLst>
  <p:sldIdLst>
    <p:sldId id="256" r:id="rId3"/>
    <p:sldId id="303" r:id="rId4"/>
    <p:sldId id="410" r:id="rId5"/>
    <p:sldId id="411" r:id="rId6"/>
    <p:sldId id="304" r:id="rId7"/>
    <p:sldId id="359" r:id="rId8"/>
    <p:sldId id="408" r:id="rId9"/>
    <p:sldId id="291" r:id="rId10"/>
    <p:sldId id="315" r:id="rId11"/>
    <p:sldId id="334" r:id="rId12"/>
    <p:sldId id="337" r:id="rId13"/>
    <p:sldId id="354" r:id="rId14"/>
    <p:sldId id="333" r:id="rId15"/>
    <p:sldId id="346" r:id="rId16"/>
    <p:sldId id="347" r:id="rId17"/>
    <p:sldId id="350" r:id="rId18"/>
    <p:sldId id="326" r:id="rId19"/>
    <p:sldId id="311" r:id="rId20"/>
    <p:sldId id="33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B3F"/>
    <a:srgbClr val="81C2D8"/>
    <a:srgbClr val="E0A903"/>
    <a:srgbClr val="62B4C6"/>
    <a:srgbClr val="CDD500"/>
    <a:srgbClr val="D6CCE1"/>
    <a:srgbClr val="7B529A"/>
    <a:srgbClr val="642B89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 autoAdjust="0"/>
    <p:restoredTop sz="91478"/>
  </p:normalViewPr>
  <p:slideViewPr>
    <p:cSldViewPr snapToGrid="0" snapToObjects="1">
      <p:cViewPr varScale="1">
        <p:scale>
          <a:sx n="52" d="100"/>
          <a:sy n="52" d="100"/>
        </p:scale>
        <p:origin x="9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76A4A-CE42-A54A-9DAE-B8D8A7048988}" type="doc">
      <dgm:prSet loTypeId="urn:microsoft.com/office/officeart/2005/8/layout/venn1" loCatId="" qsTypeId="urn:microsoft.com/office/officeart/2005/8/quickstyle/simple4" qsCatId="simple" csTypeId="urn:microsoft.com/office/officeart/2005/8/colors/accent1_5" csCatId="accent1" phldr="1"/>
      <dgm:spPr/>
    </dgm:pt>
    <dgm:pt modelId="{DC6C6B3D-D9DD-FF42-92B7-25637618823B}">
      <dgm:prSet phldrT="[Text]"/>
      <dgm:spPr/>
      <dgm:t>
        <a:bodyPr/>
        <a:lstStyle/>
        <a:p>
          <a:r>
            <a:rPr lang="en-US" b="0" baseline="0" dirty="0"/>
            <a:t>Predicted Grades / Reference</a:t>
          </a:r>
          <a:endParaRPr lang="en-US" b="0" dirty="0"/>
        </a:p>
      </dgm:t>
    </dgm:pt>
    <dgm:pt modelId="{7931BEE4-F3EB-5F47-999B-8944DD047993}" type="parTrans" cxnId="{3FD0BFDC-C3FC-CF4B-AE46-EBD4B3851573}">
      <dgm:prSet/>
      <dgm:spPr/>
      <dgm:t>
        <a:bodyPr/>
        <a:lstStyle/>
        <a:p>
          <a:endParaRPr lang="en-US"/>
        </a:p>
      </dgm:t>
    </dgm:pt>
    <dgm:pt modelId="{6FEAEABF-4964-EB4A-B324-5E90AA12C7DD}" type="sibTrans" cxnId="{3FD0BFDC-C3FC-CF4B-AE46-EBD4B3851573}">
      <dgm:prSet/>
      <dgm:spPr/>
      <dgm:t>
        <a:bodyPr/>
        <a:lstStyle/>
        <a:p>
          <a:endParaRPr lang="en-US"/>
        </a:p>
      </dgm:t>
    </dgm:pt>
    <dgm:pt modelId="{38FC19ED-8AF6-A647-959A-01E2E96A8EDE}">
      <dgm:prSet phldrT="[Text]"/>
      <dgm:spPr/>
      <dgm:t>
        <a:bodyPr/>
        <a:lstStyle/>
        <a:p>
          <a:r>
            <a:rPr lang="en-US" b="0" baseline="0" dirty="0"/>
            <a:t>Resilience</a:t>
          </a:r>
        </a:p>
      </dgm:t>
    </dgm:pt>
    <dgm:pt modelId="{49B7A162-A9B7-7D48-AF85-918B70D0842A}" type="parTrans" cxnId="{F284DDFA-5E7B-DF43-AF32-4A064AA28605}">
      <dgm:prSet/>
      <dgm:spPr/>
      <dgm:t>
        <a:bodyPr/>
        <a:lstStyle/>
        <a:p>
          <a:endParaRPr lang="en-US"/>
        </a:p>
      </dgm:t>
    </dgm:pt>
    <dgm:pt modelId="{414B033B-5B88-1C43-A41F-509AE1251F6A}" type="sibTrans" cxnId="{F284DDFA-5E7B-DF43-AF32-4A064AA28605}">
      <dgm:prSet/>
      <dgm:spPr/>
      <dgm:t>
        <a:bodyPr/>
        <a:lstStyle/>
        <a:p>
          <a:endParaRPr lang="en-US"/>
        </a:p>
      </dgm:t>
    </dgm:pt>
    <dgm:pt modelId="{AFBE092A-0B18-F84C-BD97-E6EEBBEDBF95}">
      <dgm:prSet phldrT="[Text]"/>
      <dgm:spPr/>
      <dgm:t>
        <a:bodyPr/>
        <a:lstStyle/>
        <a:p>
          <a:endParaRPr lang="en-US" b="0" dirty="0"/>
        </a:p>
        <a:p>
          <a:r>
            <a:rPr lang="en-US" b="0" dirty="0"/>
            <a:t>Goals</a:t>
          </a:r>
        </a:p>
      </dgm:t>
    </dgm:pt>
    <dgm:pt modelId="{22D71F76-7BE0-B848-AB5D-1FDF1935F314}" type="sibTrans" cxnId="{69BF53DB-70B5-8946-9BB5-D51C785C9DF3}">
      <dgm:prSet/>
      <dgm:spPr/>
      <dgm:t>
        <a:bodyPr/>
        <a:lstStyle/>
        <a:p>
          <a:endParaRPr lang="en-US"/>
        </a:p>
      </dgm:t>
    </dgm:pt>
    <dgm:pt modelId="{F3C23653-CFD8-AE4A-A51F-F36149E0CCFF}" type="parTrans" cxnId="{69BF53DB-70B5-8946-9BB5-D51C785C9DF3}">
      <dgm:prSet/>
      <dgm:spPr/>
      <dgm:t>
        <a:bodyPr/>
        <a:lstStyle/>
        <a:p>
          <a:endParaRPr lang="en-US"/>
        </a:p>
      </dgm:t>
    </dgm:pt>
    <dgm:pt modelId="{0D5704E6-04A7-1B45-828A-11E25EB22477}" type="pres">
      <dgm:prSet presAssocID="{A9E76A4A-CE42-A54A-9DAE-B8D8A7048988}" presName="compositeShape" presStyleCnt="0">
        <dgm:presLayoutVars>
          <dgm:chMax val="7"/>
          <dgm:dir/>
          <dgm:resizeHandles val="exact"/>
        </dgm:presLayoutVars>
      </dgm:prSet>
      <dgm:spPr/>
    </dgm:pt>
    <dgm:pt modelId="{FF8E8B1A-5A92-824F-BBE2-364BF4D127D0}" type="pres">
      <dgm:prSet presAssocID="{DC6C6B3D-D9DD-FF42-92B7-25637618823B}" presName="circ1" presStyleLbl="vennNode1" presStyleIdx="0" presStyleCnt="3"/>
      <dgm:spPr/>
      <dgm:t>
        <a:bodyPr/>
        <a:lstStyle/>
        <a:p>
          <a:endParaRPr lang="en-US"/>
        </a:p>
      </dgm:t>
    </dgm:pt>
    <dgm:pt modelId="{52DE260C-FC82-414E-9482-5B282680AEB6}" type="pres">
      <dgm:prSet presAssocID="{DC6C6B3D-D9DD-FF42-92B7-2563761882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40097-33CB-A240-BF18-FFDABB51F828}" type="pres">
      <dgm:prSet presAssocID="{AFBE092A-0B18-F84C-BD97-E6EEBBEDBF95}" presName="circ2" presStyleLbl="vennNode1" presStyleIdx="1" presStyleCnt="3"/>
      <dgm:spPr/>
      <dgm:t>
        <a:bodyPr/>
        <a:lstStyle/>
        <a:p>
          <a:endParaRPr lang="en-US"/>
        </a:p>
      </dgm:t>
    </dgm:pt>
    <dgm:pt modelId="{F7BC1B33-474C-A940-AC58-03775FF09D95}" type="pres">
      <dgm:prSet presAssocID="{AFBE092A-0B18-F84C-BD97-E6EEBBEDBF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3A3E1-18DE-D647-AC8C-ACCC20B8A58F}" type="pres">
      <dgm:prSet presAssocID="{38FC19ED-8AF6-A647-959A-01E2E96A8EDE}" presName="circ3" presStyleLbl="vennNode1" presStyleIdx="2" presStyleCnt="3"/>
      <dgm:spPr/>
      <dgm:t>
        <a:bodyPr/>
        <a:lstStyle/>
        <a:p>
          <a:endParaRPr lang="en-US"/>
        </a:p>
      </dgm:t>
    </dgm:pt>
    <dgm:pt modelId="{82FDCF44-F487-9049-AB5A-D71E46CEB27E}" type="pres">
      <dgm:prSet presAssocID="{38FC19ED-8AF6-A647-959A-01E2E96A8ED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90E3D8-B531-4763-B3C3-9F976247DD9B}" type="presOf" srcId="{AFBE092A-0B18-F84C-BD97-E6EEBBEDBF95}" destId="{7A540097-33CB-A240-BF18-FFDABB51F828}" srcOrd="0" destOrd="0" presId="urn:microsoft.com/office/officeart/2005/8/layout/venn1"/>
    <dgm:cxn modelId="{7397FE2B-E85E-4DB6-B572-04D2DFA45025}" type="presOf" srcId="{38FC19ED-8AF6-A647-959A-01E2E96A8EDE}" destId="{CC53A3E1-18DE-D647-AC8C-ACCC20B8A58F}" srcOrd="0" destOrd="0" presId="urn:microsoft.com/office/officeart/2005/8/layout/venn1"/>
    <dgm:cxn modelId="{F284DDFA-5E7B-DF43-AF32-4A064AA28605}" srcId="{A9E76A4A-CE42-A54A-9DAE-B8D8A7048988}" destId="{38FC19ED-8AF6-A647-959A-01E2E96A8EDE}" srcOrd="2" destOrd="0" parTransId="{49B7A162-A9B7-7D48-AF85-918B70D0842A}" sibTransId="{414B033B-5B88-1C43-A41F-509AE1251F6A}"/>
    <dgm:cxn modelId="{69BF53DB-70B5-8946-9BB5-D51C785C9DF3}" srcId="{A9E76A4A-CE42-A54A-9DAE-B8D8A7048988}" destId="{AFBE092A-0B18-F84C-BD97-E6EEBBEDBF95}" srcOrd="1" destOrd="0" parTransId="{F3C23653-CFD8-AE4A-A51F-F36149E0CCFF}" sibTransId="{22D71F76-7BE0-B848-AB5D-1FDF1935F314}"/>
    <dgm:cxn modelId="{3FD0BFDC-C3FC-CF4B-AE46-EBD4B3851573}" srcId="{A9E76A4A-CE42-A54A-9DAE-B8D8A7048988}" destId="{DC6C6B3D-D9DD-FF42-92B7-25637618823B}" srcOrd="0" destOrd="0" parTransId="{7931BEE4-F3EB-5F47-999B-8944DD047993}" sibTransId="{6FEAEABF-4964-EB4A-B324-5E90AA12C7DD}"/>
    <dgm:cxn modelId="{35FA5061-2A0B-4DAB-AB67-0533CC5F24A9}" type="presOf" srcId="{AFBE092A-0B18-F84C-BD97-E6EEBBEDBF95}" destId="{F7BC1B33-474C-A940-AC58-03775FF09D95}" srcOrd="1" destOrd="0" presId="urn:microsoft.com/office/officeart/2005/8/layout/venn1"/>
    <dgm:cxn modelId="{09FB9FD9-8931-4645-844B-B6555E130394}" type="presOf" srcId="{38FC19ED-8AF6-A647-959A-01E2E96A8EDE}" destId="{82FDCF44-F487-9049-AB5A-D71E46CEB27E}" srcOrd="1" destOrd="0" presId="urn:microsoft.com/office/officeart/2005/8/layout/venn1"/>
    <dgm:cxn modelId="{D11E466C-6777-494A-8468-14C367393309}" type="presOf" srcId="{DC6C6B3D-D9DD-FF42-92B7-25637618823B}" destId="{FF8E8B1A-5A92-824F-BBE2-364BF4D127D0}" srcOrd="0" destOrd="0" presId="urn:microsoft.com/office/officeart/2005/8/layout/venn1"/>
    <dgm:cxn modelId="{9E729DA1-A8C3-48CF-9120-E268618738E6}" type="presOf" srcId="{A9E76A4A-CE42-A54A-9DAE-B8D8A7048988}" destId="{0D5704E6-04A7-1B45-828A-11E25EB22477}" srcOrd="0" destOrd="0" presId="urn:microsoft.com/office/officeart/2005/8/layout/venn1"/>
    <dgm:cxn modelId="{ADFBD9FB-489D-4412-8AFA-F804082FDEF8}" type="presOf" srcId="{DC6C6B3D-D9DD-FF42-92B7-25637618823B}" destId="{52DE260C-FC82-414E-9482-5B282680AEB6}" srcOrd="1" destOrd="0" presId="urn:microsoft.com/office/officeart/2005/8/layout/venn1"/>
    <dgm:cxn modelId="{773DFAF6-150A-47A0-AEA0-288A94F05DCF}" type="presParOf" srcId="{0D5704E6-04A7-1B45-828A-11E25EB22477}" destId="{FF8E8B1A-5A92-824F-BBE2-364BF4D127D0}" srcOrd="0" destOrd="0" presId="urn:microsoft.com/office/officeart/2005/8/layout/venn1"/>
    <dgm:cxn modelId="{BFB1A8C0-816F-421C-AA9B-2951EACF0EC0}" type="presParOf" srcId="{0D5704E6-04A7-1B45-828A-11E25EB22477}" destId="{52DE260C-FC82-414E-9482-5B282680AEB6}" srcOrd="1" destOrd="0" presId="urn:microsoft.com/office/officeart/2005/8/layout/venn1"/>
    <dgm:cxn modelId="{58AFAF09-17FF-4B83-AD8D-751FE4CCCC78}" type="presParOf" srcId="{0D5704E6-04A7-1B45-828A-11E25EB22477}" destId="{7A540097-33CB-A240-BF18-FFDABB51F828}" srcOrd="2" destOrd="0" presId="urn:microsoft.com/office/officeart/2005/8/layout/venn1"/>
    <dgm:cxn modelId="{98BDDB95-E5A4-489D-B76B-11580AD23862}" type="presParOf" srcId="{0D5704E6-04A7-1B45-828A-11E25EB22477}" destId="{F7BC1B33-474C-A940-AC58-03775FF09D95}" srcOrd="3" destOrd="0" presId="urn:microsoft.com/office/officeart/2005/8/layout/venn1"/>
    <dgm:cxn modelId="{33D67432-A7DD-421B-90E6-924D3804B966}" type="presParOf" srcId="{0D5704E6-04A7-1B45-828A-11E25EB22477}" destId="{CC53A3E1-18DE-D647-AC8C-ACCC20B8A58F}" srcOrd="4" destOrd="0" presId="urn:microsoft.com/office/officeart/2005/8/layout/venn1"/>
    <dgm:cxn modelId="{C9C0F468-C73C-4334-ABF2-A7A846ED4456}" type="presParOf" srcId="{0D5704E6-04A7-1B45-828A-11E25EB22477}" destId="{82FDCF44-F487-9049-AB5A-D71E46CEB27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E8B1A-5A92-824F-BBE2-364BF4D127D0}">
      <dsp:nvSpPr>
        <dsp:cNvPr id="0" name=""/>
        <dsp:cNvSpPr/>
      </dsp:nvSpPr>
      <dsp:spPr>
        <a:xfrm>
          <a:off x="1463847" y="48543"/>
          <a:ext cx="2330106" cy="233010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baseline="0" dirty="0"/>
            <a:t>Predicted Grades / Reference</a:t>
          </a:r>
          <a:endParaRPr lang="en-US" sz="2500" b="0" kern="1200" dirty="0"/>
        </a:p>
      </dsp:txBody>
      <dsp:txXfrm>
        <a:off x="1774528" y="456312"/>
        <a:ext cx="1708744" cy="1048547"/>
      </dsp:txXfrm>
    </dsp:sp>
    <dsp:sp modelId="{7A540097-33CB-A240-BF18-FFDABB51F828}">
      <dsp:nvSpPr>
        <dsp:cNvPr id="0" name=""/>
        <dsp:cNvSpPr/>
      </dsp:nvSpPr>
      <dsp:spPr>
        <a:xfrm>
          <a:off x="2304627" y="1504860"/>
          <a:ext cx="2330106" cy="233010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8"/>
                <a:satOff val="6008"/>
                <a:lumOff val="2890"/>
                <a:alphaOff val="15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28"/>
                <a:satOff val="6008"/>
                <a:lumOff val="2890"/>
                <a:alphaOff val="15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28"/>
                <a:satOff val="6008"/>
                <a:lumOff val="2890"/>
                <a:alphaOff val="1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 dirty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/>
            <a:t>Goals</a:t>
          </a:r>
        </a:p>
      </dsp:txBody>
      <dsp:txXfrm>
        <a:off x="3017251" y="2106804"/>
        <a:ext cx="1398063" cy="1281558"/>
      </dsp:txXfrm>
    </dsp:sp>
    <dsp:sp modelId="{CC53A3E1-18DE-D647-AC8C-ACCC20B8A58F}">
      <dsp:nvSpPr>
        <dsp:cNvPr id="0" name=""/>
        <dsp:cNvSpPr/>
      </dsp:nvSpPr>
      <dsp:spPr>
        <a:xfrm>
          <a:off x="623067" y="1504860"/>
          <a:ext cx="2330106" cy="233010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57"/>
                <a:satOff val="12015"/>
                <a:lumOff val="5780"/>
                <a:alphaOff val="3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57"/>
                <a:satOff val="12015"/>
                <a:lumOff val="5780"/>
                <a:alphaOff val="3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57"/>
                <a:satOff val="12015"/>
                <a:lumOff val="5780"/>
                <a:alphaOff val="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baseline="0" dirty="0"/>
            <a:t>Resilience</a:t>
          </a:r>
        </a:p>
      </dsp:txBody>
      <dsp:txXfrm>
        <a:off x="842485" y="2106804"/>
        <a:ext cx="1398063" cy="1281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D36C-68A0-554E-B423-1D7E27ECD1DF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FE831-5ACD-6841-A269-1B63A0EF6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1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FE831-5ACD-6841-A269-1B63A0EF68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y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5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3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4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anse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07D5707-39E7-4CE1-A48E-C71E4D356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FB42F62E-13C7-4B38-AA52-EF17140C6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0"/>
            <a:ext cx="1860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884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nse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E43B172-BF22-F344-88BF-91E97D1F3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3457743A-385A-3949-AA26-25DFEB981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0"/>
            <a:ext cx="1860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1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wansea no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DA740CE-5C55-FF47-9971-C06E7409C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7848F174-3B37-9C4E-8B72-F91AED133F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0"/>
            <a:ext cx="18637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31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B8FF7C4-AC0D-864E-A9C1-43B1815E5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0"/>
            <a:ext cx="18637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4949DAF-FE14-974B-95E9-C9B35749EE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838825"/>
            <a:ext cx="121443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515358" y="962312"/>
            <a:ext cx="11160705" cy="360000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31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356755F-04C8-7D42-9BF9-CF2B5C9EA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0"/>
            <a:ext cx="18637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E2EDB6A-33C9-5D46-A79E-462E7B534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838825"/>
            <a:ext cx="121443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515358" y="962313"/>
            <a:ext cx="11160705" cy="599281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96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CE462E8-A996-334A-A27B-3F963E946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0"/>
            <a:ext cx="18637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B253AF6-3126-664B-A5FC-082D351024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838825"/>
            <a:ext cx="121443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515358" y="962313"/>
            <a:ext cx="11160705" cy="358487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82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8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7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3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2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3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6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1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CAA0E-1C5E-DF4C-BFDF-CA3635E09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1C4DF-BA6F-7340-9027-767DA34A39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2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3F9831-F220-6B46-BE3A-DAFD0D4E8A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DDD80E2-A898-D142-B2BB-2740CB6F24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E9B19-44FD-D34C-B3FB-DC2C46587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FAD2B1-13D0-434F-8F69-FA932AC90607}" type="datetimeFigureOut">
              <a:rPr lang="en-GB"/>
              <a:pPr>
                <a:defRPr/>
              </a:pPr>
              <a:t>02/07/2019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47F6A-0A3E-FE45-A7E1-A5E2367FD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430C2-76E8-F746-B6CC-57C792649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E561F3-1163-4348-ABAA-1B0970356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Heavy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Heavy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Heavy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Heavy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Heavy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Heavy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Heavy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Heavy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ucas.com/undergraduate/applying-university/filling-your-ucas-undergraduate-application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1">
            <a:extLst>
              <a:ext uri="{FF2B5EF4-FFF2-40B4-BE49-F238E27FC236}">
                <a16:creationId xmlns:a16="http://schemas.microsoft.com/office/drawing/2014/main" id="{16088128-E411-4C9A-9975-2D815A40726E}"/>
              </a:ext>
            </a:extLst>
          </p:cNvPr>
          <p:cNvSpPr txBox="1">
            <a:spLocks/>
          </p:cNvSpPr>
          <p:nvPr/>
        </p:nvSpPr>
        <p:spPr bwMode="auto">
          <a:xfrm>
            <a:off x="515937" y="537850"/>
            <a:ext cx="111601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chemeClr val="bg1"/>
                </a:solidFill>
                <a:latin typeface="Futura Heavy"/>
                <a:ea typeface="Futura Heavy"/>
                <a:cs typeface="Futura Heavy"/>
              </a:rPr>
              <a:t>Higher Education in 2020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400" b="1" dirty="0">
              <a:solidFill>
                <a:schemeClr val="bg1"/>
              </a:solidFill>
              <a:latin typeface="Futura Heavy"/>
              <a:ea typeface="Futura Heavy"/>
              <a:cs typeface="Futura Heavy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/>
                </a:solidFill>
                <a:latin typeface="Futura Heavy"/>
                <a:ea typeface="Futura Heavy"/>
                <a:cs typeface="Futura Heavy"/>
              </a:rPr>
              <a:t>Steve Minney – Head of Undergraduate Recruitment</a:t>
            </a:r>
          </a:p>
        </p:txBody>
      </p:sp>
      <p:pic>
        <p:nvPicPr>
          <p:cNvPr id="8194" name="Picture 6">
            <a:extLst>
              <a:ext uri="{FF2B5EF4-FFF2-40B4-BE49-F238E27FC236}">
                <a16:creationId xmlns:a16="http://schemas.microsoft.com/office/drawing/2014/main" id="{8F1A552F-0EF1-471B-BB43-51C37CCEF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0"/>
            <a:ext cx="1860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088F0-BB66-4B4D-B554-66FF3894E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885825"/>
            <a:ext cx="11160125" cy="484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b="1" dirty="0"/>
              <a:t>Choosing What and Where to Study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54ED7-A18B-244A-B3DB-37E8DEBD849D}"/>
              </a:ext>
            </a:extLst>
          </p:cNvPr>
          <p:cNvSpPr txBox="1"/>
          <p:nvPr/>
        </p:nvSpPr>
        <p:spPr>
          <a:xfrm>
            <a:off x="515938" y="1657978"/>
            <a:ext cx="10456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UCAS.com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offers students the opportunity to search for every undergraduate course offered in the UK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You can search by institution and/or by course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Other online resources include: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0D6DA-D969-5845-90B4-C0DD7B47F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0" y="3455962"/>
            <a:ext cx="3083658" cy="1042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330FA-88D9-2F47-BF4B-2A47D96C7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6" y="3006072"/>
            <a:ext cx="2933700" cy="1619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82B3EF-E958-AD41-9079-6A3978400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24" y="2933985"/>
            <a:ext cx="1746459" cy="17168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1B9EA4-1D79-D547-AAA4-585A6F077CFB}"/>
              </a:ext>
            </a:extLst>
          </p:cNvPr>
          <p:cNvSpPr txBox="1"/>
          <p:nvPr/>
        </p:nvSpPr>
        <p:spPr>
          <a:xfrm>
            <a:off x="515938" y="4803112"/>
            <a:ext cx="10145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HE Fairs – representatives from different institutions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WhichUni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University websites – request prospectuses , contact admissions tutors/enquiries teams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91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088F0-BB66-4B4D-B554-66FF3894E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392999"/>
            <a:ext cx="11160125" cy="484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b="1" dirty="0"/>
              <a:t>Resources/things to consider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1C7EC-9FEB-CB44-B431-669F3D20EA78}"/>
              </a:ext>
            </a:extLst>
          </p:cNvPr>
          <p:cNvSpPr txBox="1"/>
          <p:nvPr/>
        </p:nvSpPr>
        <p:spPr>
          <a:xfrm>
            <a:off x="515938" y="1127919"/>
            <a:ext cx="1047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League tables – compare courses and institutions throughout the UK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7F35E-594C-1F4D-B399-D18947F3E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060"/>
            <a:ext cx="12192000" cy="3456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C23EF-E204-2143-AFC5-5B30F6BD2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68" y="142267"/>
            <a:ext cx="2732943" cy="9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4F97307-BD0D-BC43-B661-F8B05ACAE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356" y="950151"/>
            <a:ext cx="11160705" cy="1390713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Graduate Employment Rate – </a:t>
            </a:r>
            <a:r>
              <a:rPr lang="en-US" dirty="0"/>
              <a:t>what % of students are in a graduate role after leaving university? How does this compare to other institutions? </a:t>
            </a:r>
          </a:p>
          <a:p>
            <a:r>
              <a:rPr lang="en-US" b="1" dirty="0"/>
              <a:t>NSS – </a:t>
            </a:r>
            <a:r>
              <a:rPr lang="en-US" dirty="0"/>
              <a:t>what are students themselves saying about the course(s)/university </a:t>
            </a:r>
          </a:p>
          <a:p>
            <a:r>
              <a:rPr lang="en-US" b="1" dirty="0"/>
              <a:t>TEF/REF – </a:t>
            </a:r>
            <a:r>
              <a:rPr lang="en-US" dirty="0"/>
              <a:t>Teaching Excellence and Research Excellence – what are the credentials of the universities you’re looking at? 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7EA798-FD04-2240-AF92-286ED404E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Things to think about – statistics/rankings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98D6C-02C1-A14F-B29F-87DDF0D74464}"/>
              </a:ext>
            </a:extLst>
          </p:cNvPr>
          <p:cNvSpPr/>
          <p:nvPr/>
        </p:nvSpPr>
        <p:spPr>
          <a:xfrm>
            <a:off x="515355" y="2202347"/>
            <a:ext cx="7550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Courses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086F51-AA2B-0F4A-99BE-8B586E815C64}"/>
              </a:ext>
            </a:extLst>
          </p:cNvPr>
          <p:cNvSpPr/>
          <p:nvPr/>
        </p:nvSpPr>
        <p:spPr>
          <a:xfrm>
            <a:off x="515356" y="2864084"/>
            <a:ext cx="107591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Module Options –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research into the courses you’re interested in to find out what areas you can study –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all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courses will vary between institutions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Assessment Methods –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are there examinations? Course work? Group work? Look into the different methods of assessment for the course(s) you’re interested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F04F2-E29A-554B-ABEB-2851191FD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856" y="1631422"/>
            <a:ext cx="770128" cy="1094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FD6E89-0E53-3047-8B44-7BC6A365C687}"/>
              </a:ext>
            </a:extLst>
          </p:cNvPr>
          <p:cNvSpPr/>
          <p:nvPr/>
        </p:nvSpPr>
        <p:spPr>
          <a:xfrm>
            <a:off x="515355" y="3637526"/>
            <a:ext cx="1551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Facilities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ED086F-16A8-F448-9D31-EC5D9E817032}"/>
              </a:ext>
            </a:extLst>
          </p:cNvPr>
          <p:cNvSpPr/>
          <p:nvPr/>
        </p:nvSpPr>
        <p:spPr>
          <a:xfrm>
            <a:off x="515354" y="4156746"/>
            <a:ext cx="10759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Teaching Facilities –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lecture theatres, laboratories, group study areas, seminar rooms, library and information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centres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, student ‘hubs’,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Accommodation –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on or off campus, costs, parking,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WiFi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, security/safety, accessibility, additional requirements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Other Facilities –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shops, eateries, doctor/dentist surgery, parking, open spaces, sport facilities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Student Services –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career/employability services, Students’ Union, wellbeing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C92EC5-779F-4475-AB38-2FE88542D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869" y="4828728"/>
            <a:ext cx="2998623" cy="15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8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088F0-BB66-4B4D-B554-66FF3894E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1" y="195180"/>
            <a:ext cx="11160125" cy="484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b="1" dirty="0"/>
              <a:t>What is UCAS?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A1D68-9078-DC45-B45B-3880AC4923B2}"/>
              </a:ext>
            </a:extLst>
          </p:cNvPr>
          <p:cNvSpPr txBox="1"/>
          <p:nvPr/>
        </p:nvSpPr>
        <p:spPr>
          <a:xfrm>
            <a:off x="404972" y="710026"/>
            <a:ext cx="11866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Universities and Colleges Admissions Service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Main role is to operate undergraduate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applications to universities throughout the UK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Applications are </a:t>
            </a:r>
            <a:r>
              <a:rPr lang="en-US" dirty="0">
                <a:solidFill>
                  <a:srgbClr val="3F3F3F"/>
                </a:solidFill>
                <a:latin typeface="Lato" pitchFamily="34" charset="0"/>
              </a:rPr>
              <a:t>submitted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online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  <a:hlinkClick r:id="rId2"/>
              </a:rPr>
              <a:t>https://www.ucas.com/undergraduate/applying-university/filling-your-ucas-undergraduate-application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11E8A-ED54-314D-8A75-D0886293A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17" y="93808"/>
            <a:ext cx="3459343" cy="1789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DA3303-5D0A-8041-9F4F-1DFC1CFC5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82" y="3055750"/>
            <a:ext cx="8432767" cy="2862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180CC0-8FFA-FB43-8033-28E5FBAB831A}"/>
              </a:ext>
            </a:extLst>
          </p:cNvPr>
          <p:cNvSpPr txBox="1"/>
          <p:nvPr/>
        </p:nvSpPr>
        <p:spPr>
          <a:xfrm>
            <a:off x="404972" y="3203016"/>
            <a:ext cx="244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F3F3F"/>
                </a:solidFill>
                <a:latin typeface="Lato" pitchFamily="34" charset="0"/>
              </a:rPr>
              <a:t>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tutorial videos</a:t>
            </a:r>
          </a:p>
        </p:txBody>
      </p:sp>
    </p:spTree>
    <p:extLst>
      <p:ext uri="{BB962C8B-B14F-4D97-AF65-F5344CB8AC3E}">
        <p14:creationId xmlns:p14="http://schemas.microsoft.com/office/powerpoint/2010/main" val="3677125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013FB4-150B-B34A-827E-D2821A0F9E24}"/>
              </a:ext>
            </a:extLst>
          </p:cNvPr>
          <p:cNvSpPr txBox="1"/>
          <p:nvPr/>
        </p:nvSpPr>
        <p:spPr>
          <a:xfrm>
            <a:off x="534988" y="373289"/>
            <a:ext cx="566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 Heavy"/>
                <a:ea typeface="+mn-ea"/>
                <a:cs typeface="+mn-cs"/>
              </a:rPr>
              <a:t>Submitting and Receiving Offers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7B47ED-CC6A-B046-9B71-2CA08934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52" y="1667819"/>
            <a:ext cx="9395396" cy="134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Universities will respond at various times – you receive these offers via the UCAS portal (‘track’) 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If you submit your application by January 15, universities have until May 2 to provide their offers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Access all offers via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UCAS track system  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20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811BE9-1844-3B4C-AC06-A5622D6329AC}"/>
              </a:ext>
            </a:extLst>
          </p:cNvPr>
          <p:cNvGrpSpPr>
            <a:grpSpLocks/>
          </p:cNvGrpSpPr>
          <p:nvPr/>
        </p:nvGrpSpPr>
        <p:grpSpPr bwMode="auto">
          <a:xfrm>
            <a:off x="1031001" y="1598613"/>
            <a:ext cx="3267949" cy="3892550"/>
            <a:chOff x="1806205" y="2125803"/>
            <a:chExt cx="2400447" cy="38914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70560D3-422C-AE40-9062-5B0679BA699E}"/>
                </a:ext>
              </a:extLst>
            </p:cNvPr>
            <p:cNvSpPr/>
            <p:nvPr/>
          </p:nvSpPr>
          <p:spPr>
            <a:xfrm>
              <a:off x="1806205" y="2520977"/>
              <a:ext cx="2341706" cy="3496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19F5124-C3D2-6C42-B127-9015D56D3EBF}"/>
                </a:ext>
              </a:extLst>
            </p:cNvPr>
            <p:cNvSpPr/>
            <p:nvPr/>
          </p:nvSpPr>
          <p:spPr>
            <a:xfrm>
              <a:off x="2582541" y="2125803"/>
              <a:ext cx="789035" cy="788762"/>
            </a:xfrm>
            <a:prstGeom prst="ellipse">
              <a:avLst/>
            </a:prstGeom>
            <a:solidFill>
              <a:srgbClr val="2F4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548415B-E247-D542-BC7F-4104F95F19A4}"/>
                </a:ext>
              </a:extLst>
            </p:cNvPr>
            <p:cNvGrpSpPr/>
            <p:nvPr/>
          </p:nvGrpSpPr>
          <p:grpSpPr>
            <a:xfrm>
              <a:off x="2839164" y="2382729"/>
              <a:ext cx="276225" cy="257175"/>
              <a:chOff x="6488113" y="922338"/>
              <a:chExt cx="276225" cy="257175"/>
            </a:xfrm>
            <a:solidFill>
              <a:schemeClr val="bg1"/>
            </a:solidFill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0C8E0A5-3C08-E24D-B490-7EFDBB7E9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838" y="1141413"/>
                <a:ext cx="117475" cy="38100"/>
              </a:xfrm>
              <a:custGeom>
                <a:avLst/>
                <a:gdLst>
                  <a:gd name="T0" fmla="*/ 39 w 43"/>
                  <a:gd name="T1" fmla="*/ 5 h 14"/>
                  <a:gd name="T2" fmla="*/ 35 w 43"/>
                  <a:gd name="T3" fmla="*/ 5 h 14"/>
                  <a:gd name="T4" fmla="*/ 35 w 43"/>
                  <a:gd name="T5" fmla="*/ 4 h 14"/>
                  <a:gd name="T6" fmla="*/ 32 w 43"/>
                  <a:gd name="T7" fmla="*/ 0 h 14"/>
                  <a:gd name="T8" fmla="*/ 11 w 43"/>
                  <a:gd name="T9" fmla="*/ 0 h 14"/>
                  <a:gd name="T10" fmla="*/ 8 w 43"/>
                  <a:gd name="T11" fmla="*/ 4 h 14"/>
                  <a:gd name="T12" fmla="*/ 8 w 43"/>
                  <a:gd name="T13" fmla="*/ 5 h 14"/>
                  <a:gd name="T14" fmla="*/ 5 w 43"/>
                  <a:gd name="T15" fmla="*/ 5 h 14"/>
                  <a:gd name="T16" fmla="*/ 0 w 43"/>
                  <a:gd name="T17" fmla="*/ 10 h 14"/>
                  <a:gd name="T18" fmla="*/ 5 w 43"/>
                  <a:gd name="T19" fmla="*/ 14 h 14"/>
                  <a:gd name="T20" fmla="*/ 39 w 43"/>
                  <a:gd name="T21" fmla="*/ 14 h 14"/>
                  <a:gd name="T22" fmla="*/ 43 w 43"/>
                  <a:gd name="T23" fmla="*/ 10 h 14"/>
                  <a:gd name="T24" fmla="*/ 39 w 43"/>
                  <a:gd name="T2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14">
                    <a:moveTo>
                      <a:pt x="39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4"/>
                      <a:pt x="35" y="4"/>
                    </a:cubicBezTo>
                    <a:cubicBezTo>
                      <a:pt x="35" y="2"/>
                      <a:pt x="34" y="0"/>
                      <a:pt x="3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8" y="2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0" y="7"/>
                      <a:pt x="0" y="10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4"/>
                      <a:pt x="43" y="12"/>
                      <a:pt x="43" y="10"/>
                    </a:cubicBezTo>
                    <a:cubicBezTo>
                      <a:pt x="43" y="7"/>
                      <a:pt x="41" y="5"/>
                      <a:pt x="39" y="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endParaRPr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6B44E261-801F-2D40-B504-194001C67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8113" y="922338"/>
                <a:ext cx="276225" cy="204788"/>
              </a:xfrm>
              <a:custGeom>
                <a:avLst/>
                <a:gdLst>
                  <a:gd name="T0" fmla="*/ 88 w 101"/>
                  <a:gd name="T1" fmla="*/ 0 h 74"/>
                  <a:gd name="T2" fmla="*/ 13 w 101"/>
                  <a:gd name="T3" fmla="*/ 0 h 74"/>
                  <a:gd name="T4" fmla="*/ 0 w 101"/>
                  <a:gd name="T5" fmla="*/ 13 h 74"/>
                  <a:gd name="T6" fmla="*/ 0 w 101"/>
                  <a:gd name="T7" fmla="*/ 61 h 74"/>
                  <a:gd name="T8" fmla="*/ 13 w 101"/>
                  <a:gd name="T9" fmla="*/ 74 h 74"/>
                  <a:gd name="T10" fmla="*/ 88 w 101"/>
                  <a:gd name="T11" fmla="*/ 74 h 74"/>
                  <a:gd name="T12" fmla="*/ 101 w 101"/>
                  <a:gd name="T13" fmla="*/ 61 h 74"/>
                  <a:gd name="T14" fmla="*/ 101 w 101"/>
                  <a:gd name="T15" fmla="*/ 13 h 74"/>
                  <a:gd name="T16" fmla="*/ 88 w 101"/>
                  <a:gd name="T17" fmla="*/ 0 h 74"/>
                  <a:gd name="T18" fmla="*/ 79 w 101"/>
                  <a:gd name="T19" fmla="*/ 64 h 74"/>
                  <a:gd name="T20" fmla="*/ 22 w 101"/>
                  <a:gd name="T21" fmla="*/ 64 h 74"/>
                  <a:gd name="T22" fmla="*/ 11 w 101"/>
                  <a:gd name="T23" fmla="*/ 54 h 74"/>
                  <a:gd name="T24" fmla="*/ 11 w 101"/>
                  <a:gd name="T25" fmla="*/ 20 h 74"/>
                  <a:gd name="T26" fmla="*/ 22 w 101"/>
                  <a:gd name="T27" fmla="*/ 10 h 74"/>
                  <a:gd name="T28" fmla="*/ 79 w 101"/>
                  <a:gd name="T29" fmla="*/ 10 h 74"/>
                  <a:gd name="T30" fmla="*/ 89 w 101"/>
                  <a:gd name="T31" fmla="*/ 20 h 74"/>
                  <a:gd name="T32" fmla="*/ 89 w 101"/>
                  <a:gd name="T33" fmla="*/ 54 h 74"/>
                  <a:gd name="T34" fmla="*/ 79 w 101"/>
                  <a:gd name="T3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" h="74">
                    <a:moveTo>
                      <a:pt x="88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8"/>
                      <a:pt x="6" y="74"/>
                      <a:pt x="13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5" y="74"/>
                      <a:pt x="101" y="68"/>
                      <a:pt x="101" y="61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1" y="6"/>
                      <a:pt x="95" y="0"/>
                      <a:pt x="88" y="0"/>
                    </a:cubicBezTo>
                    <a:close/>
                    <a:moveTo>
                      <a:pt x="79" y="64"/>
                    </a:moveTo>
                    <a:cubicBezTo>
                      <a:pt x="22" y="64"/>
                      <a:pt x="22" y="64"/>
                      <a:pt x="22" y="64"/>
                    </a:cubicBezTo>
                    <a:cubicBezTo>
                      <a:pt x="14" y="64"/>
                      <a:pt x="11" y="61"/>
                      <a:pt x="11" y="54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2"/>
                      <a:pt x="14" y="11"/>
                      <a:pt x="22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8" y="10"/>
                      <a:pt x="90" y="14"/>
                      <a:pt x="89" y="20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90" y="62"/>
                      <a:pt x="86" y="64"/>
                      <a:pt x="79" y="6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endParaRPr>
              </a:p>
            </p:txBody>
          </p:sp>
        </p:grpSp>
        <p:sp>
          <p:nvSpPr>
            <p:cNvPr id="12308" name="TextBox 41">
              <a:extLst>
                <a:ext uri="{FF2B5EF4-FFF2-40B4-BE49-F238E27FC236}">
                  <a16:creationId xmlns:a16="http://schemas.microsoft.com/office/drawing/2014/main" id="{423F81AC-7C52-CA46-AC53-FAEC4735D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437" y="3328574"/>
              <a:ext cx="2322215" cy="200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Lato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Lat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Lat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9pPr>
            </a:lstStyle>
            <a:p>
              <a:pPr marL="171450" marR="0" lvl="0" indent="-1714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Lato" pitchFamily="34" charset="0"/>
                  <a:ea typeface="Open Sans Light" pitchFamily="34" charset="0"/>
                  <a:cs typeface="Open Sans Light" pitchFamily="34" charset="0"/>
                </a:rPr>
                <a:t>You have to achieve certain results in order to attain a place at the university 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Lato" pitchFamily="34" charset="0"/>
                  <a:ea typeface="Open Sans Light" pitchFamily="34" charset="0"/>
                  <a:cs typeface="Open Sans Light" pitchFamily="34" charset="0"/>
                </a:rPr>
                <a:t>E.g. ‘achieve AAB’ at A Level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Lato" pitchFamily="34" charset="0"/>
                  <a:ea typeface="Open Sans Light" pitchFamily="34" charset="0"/>
                  <a:cs typeface="Open Sans Light" pitchFamily="34" charset="0"/>
                </a:rPr>
                <a:t>Some universities guarantee a conditional offer of study once you have applied </a:t>
              </a:r>
            </a:p>
          </p:txBody>
        </p:sp>
        <p:sp>
          <p:nvSpPr>
            <p:cNvPr id="64" name="TextBox 25">
              <a:extLst>
                <a:ext uri="{FF2B5EF4-FFF2-40B4-BE49-F238E27FC236}">
                  <a16:creationId xmlns:a16="http://schemas.microsoft.com/office/drawing/2014/main" id="{AFC57E17-06CE-8D4E-A6AC-13D47E0E2DB7}"/>
                </a:ext>
              </a:extLst>
            </p:cNvPr>
            <p:cNvSpPr txBox="1"/>
            <p:nvPr/>
          </p:nvSpPr>
          <p:spPr>
            <a:xfrm>
              <a:off x="2277722" y="2982808"/>
              <a:ext cx="1419312" cy="423741"/>
            </a:xfrm>
            <a:prstGeom prst="rect">
              <a:avLst/>
            </a:prstGeom>
            <a:noFill/>
            <a:ln cap="flat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Lato Heavy"/>
                  <a:ea typeface="Open Sans" panose="020B0606030504020204" pitchFamily="34" charset="0"/>
                  <a:cs typeface="Open Sans" panose="020B0606030504020204" pitchFamily="34" charset="0"/>
                </a:rPr>
                <a:t>CONDITIONAL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F196FEE-CCED-7C4A-B1E2-8BD758A981E6}"/>
              </a:ext>
            </a:extLst>
          </p:cNvPr>
          <p:cNvGrpSpPr>
            <a:grpSpLocks/>
          </p:cNvGrpSpPr>
          <p:nvPr/>
        </p:nvGrpSpPr>
        <p:grpSpPr bwMode="auto">
          <a:xfrm>
            <a:off x="4467672" y="1598613"/>
            <a:ext cx="2799903" cy="3892550"/>
            <a:chOff x="4924927" y="2125803"/>
            <a:chExt cx="2342147" cy="38916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5B5F7E-DB06-904F-8D43-AFE8E0135312}"/>
                </a:ext>
              </a:extLst>
            </p:cNvPr>
            <p:cNvSpPr/>
            <p:nvPr/>
          </p:nvSpPr>
          <p:spPr>
            <a:xfrm>
              <a:off x="4924927" y="2521002"/>
              <a:ext cx="2342147" cy="3496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5F571E9-913A-4C42-B00C-8ECFDC09E6C5}"/>
                </a:ext>
              </a:extLst>
            </p:cNvPr>
            <p:cNvSpPr/>
            <p:nvPr/>
          </p:nvSpPr>
          <p:spPr>
            <a:xfrm>
              <a:off x="5700883" y="2125803"/>
              <a:ext cx="790237" cy="788811"/>
            </a:xfrm>
            <a:prstGeom prst="ellipse">
              <a:avLst/>
            </a:prstGeom>
            <a:solidFill>
              <a:srgbClr val="93C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2302" name="Freeform 5">
              <a:extLst>
                <a:ext uri="{FF2B5EF4-FFF2-40B4-BE49-F238E27FC236}">
                  <a16:creationId xmlns:a16="http://schemas.microsoft.com/office/drawing/2014/main" id="{DFDA1079-4CF4-9C48-A42B-FAD2C9423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6930" y="2377212"/>
              <a:ext cx="338137" cy="293688"/>
            </a:xfrm>
            <a:custGeom>
              <a:avLst/>
              <a:gdLst>
                <a:gd name="T0" fmla="*/ 2147483646 w 124"/>
                <a:gd name="T1" fmla="*/ 2147483646 h 106"/>
                <a:gd name="T2" fmla="*/ 2147483646 w 124"/>
                <a:gd name="T3" fmla="*/ 2147483646 h 106"/>
                <a:gd name="T4" fmla="*/ 2147483646 w 124"/>
                <a:gd name="T5" fmla="*/ 2147483646 h 106"/>
                <a:gd name="T6" fmla="*/ 2147483646 w 124"/>
                <a:gd name="T7" fmla="*/ 2147483646 h 106"/>
                <a:gd name="T8" fmla="*/ 2147483646 w 124"/>
                <a:gd name="T9" fmla="*/ 2147483646 h 106"/>
                <a:gd name="T10" fmla="*/ 2147483646 w 124"/>
                <a:gd name="T11" fmla="*/ 2147483646 h 106"/>
                <a:gd name="T12" fmla="*/ 2147483646 w 124"/>
                <a:gd name="T13" fmla="*/ 2147483646 h 106"/>
                <a:gd name="T14" fmla="*/ 2147483646 w 124"/>
                <a:gd name="T15" fmla="*/ 2147483646 h 106"/>
                <a:gd name="T16" fmla="*/ 2147483646 w 124"/>
                <a:gd name="T17" fmla="*/ 2147483646 h 106"/>
                <a:gd name="T18" fmla="*/ 2147483646 w 124"/>
                <a:gd name="T19" fmla="*/ 2147483646 h 106"/>
                <a:gd name="T20" fmla="*/ 2147483646 w 124"/>
                <a:gd name="T21" fmla="*/ 2147483646 h 106"/>
                <a:gd name="T22" fmla="*/ 2147483646 w 124"/>
                <a:gd name="T23" fmla="*/ 2147483646 h 106"/>
                <a:gd name="T24" fmla="*/ 2147483646 w 124"/>
                <a:gd name="T25" fmla="*/ 2147483646 h 106"/>
                <a:gd name="T26" fmla="*/ 2147483646 w 124"/>
                <a:gd name="T27" fmla="*/ 2147483646 h 106"/>
                <a:gd name="T28" fmla="*/ 2147483646 w 124"/>
                <a:gd name="T29" fmla="*/ 2147483646 h 106"/>
                <a:gd name="T30" fmla="*/ 2147483646 w 124"/>
                <a:gd name="T31" fmla="*/ 2147483646 h 106"/>
                <a:gd name="T32" fmla="*/ 2147483646 w 124"/>
                <a:gd name="T33" fmla="*/ 2147483646 h 106"/>
                <a:gd name="T34" fmla="*/ 2147483646 w 124"/>
                <a:gd name="T35" fmla="*/ 2147483646 h 106"/>
                <a:gd name="T36" fmla="*/ 2147483646 w 124"/>
                <a:gd name="T37" fmla="*/ 2147483646 h 106"/>
                <a:gd name="T38" fmla="*/ 2147483646 w 124"/>
                <a:gd name="T39" fmla="*/ 2147483646 h 106"/>
                <a:gd name="T40" fmla="*/ 2147483646 w 124"/>
                <a:gd name="T41" fmla="*/ 2147483646 h 106"/>
                <a:gd name="T42" fmla="*/ 2147483646 w 124"/>
                <a:gd name="T43" fmla="*/ 2147483646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4" h="106">
                  <a:moveTo>
                    <a:pt x="3" y="52"/>
                  </a:moveTo>
                  <a:cubicBezTo>
                    <a:pt x="9" y="65"/>
                    <a:pt x="24" y="65"/>
                    <a:pt x="24" y="65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8" y="73"/>
                    <a:pt x="39" y="79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43" y="106"/>
                    <a:pt x="55" y="104"/>
                  </a:cubicBezTo>
                  <a:cubicBezTo>
                    <a:pt x="71" y="101"/>
                    <a:pt x="67" y="91"/>
                    <a:pt x="67" y="91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73" y="66"/>
                    <a:pt x="81" y="72"/>
                  </a:cubicBezTo>
                  <a:cubicBezTo>
                    <a:pt x="84" y="75"/>
                    <a:pt x="91" y="80"/>
                    <a:pt x="101" y="79"/>
                  </a:cubicBezTo>
                  <a:cubicBezTo>
                    <a:pt x="124" y="79"/>
                    <a:pt x="119" y="26"/>
                    <a:pt x="111" y="13"/>
                  </a:cubicBezTo>
                  <a:cubicBezTo>
                    <a:pt x="103" y="0"/>
                    <a:pt x="88" y="6"/>
                    <a:pt x="85" y="12"/>
                  </a:cubicBezTo>
                  <a:cubicBezTo>
                    <a:pt x="66" y="21"/>
                    <a:pt x="32" y="22"/>
                    <a:pt x="21" y="21"/>
                  </a:cubicBezTo>
                  <a:cubicBezTo>
                    <a:pt x="6" y="21"/>
                    <a:pt x="2" y="39"/>
                    <a:pt x="2" y="39"/>
                  </a:cubicBezTo>
                  <a:cubicBezTo>
                    <a:pt x="2" y="39"/>
                    <a:pt x="0" y="44"/>
                    <a:pt x="3" y="52"/>
                  </a:cubicBezTo>
                  <a:close/>
                  <a:moveTo>
                    <a:pt x="87" y="33"/>
                  </a:moveTo>
                  <a:cubicBezTo>
                    <a:pt x="87" y="23"/>
                    <a:pt x="92" y="15"/>
                    <a:pt x="98" y="14"/>
                  </a:cubicBezTo>
                  <a:cubicBezTo>
                    <a:pt x="102" y="13"/>
                    <a:pt x="112" y="14"/>
                    <a:pt x="113" y="43"/>
                  </a:cubicBezTo>
                  <a:cubicBezTo>
                    <a:pt x="114" y="71"/>
                    <a:pt x="102" y="76"/>
                    <a:pt x="95" y="72"/>
                  </a:cubicBezTo>
                  <a:cubicBezTo>
                    <a:pt x="86" y="68"/>
                    <a:pt x="87" y="54"/>
                    <a:pt x="87" y="54"/>
                  </a:cubicBezTo>
                  <a:cubicBezTo>
                    <a:pt x="89" y="54"/>
                    <a:pt x="101" y="53"/>
                    <a:pt x="100" y="42"/>
                  </a:cubicBezTo>
                  <a:cubicBezTo>
                    <a:pt x="99" y="35"/>
                    <a:pt x="93" y="32"/>
                    <a:pt x="87" y="3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endParaRPr>
            </a:p>
          </p:txBody>
        </p:sp>
        <p:sp>
          <p:nvSpPr>
            <p:cNvPr id="12303" name="TextBox 42">
              <a:extLst>
                <a:ext uri="{FF2B5EF4-FFF2-40B4-BE49-F238E27FC236}">
                  <a16:creationId xmlns:a16="http://schemas.microsoft.com/office/drawing/2014/main" id="{40ABDCF3-7D6B-534A-B8AC-DDAE59FF0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3227" y="3506049"/>
              <a:ext cx="2225543" cy="200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Lato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Lat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Lat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9pPr>
            </a:lstStyle>
            <a:p>
              <a:pPr marL="171450" marR="0" lvl="0" indent="-1714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Lato" pitchFamily="34" charset="0"/>
                  <a:ea typeface="Open Sans Light" pitchFamily="34" charset="0"/>
                  <a:cs typeface="Open Sans Light" pitchFamily="34" charset="0"/>
                </a:rPr>
                <a:t>You have already met the conditions/requirements of the course and have received a place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Open Sans Light" pitchFamily="34" charset="0"/>
                <a:cs typeface="Open Sans Light" pitchFamily="34" charset="0"/>
              </a:endParaRPr>
            </a:p>
            <a:p>
              <a:pPr marL="171450" marR="0" lvl="0" indent="-1714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Lato" pitchFamily="34" charset="0"/>
                  <a:ea typeface="Open Sans Light" pitchFamily="34" charset="0"/>
                  <a:cs typeface="Open Sans Light" pitchFamily="34" charset="0"/>
                </a:rPr>
                <a:t>There are no further requirements  </a:t>
              </a:r>
            </a:p>
          </p:txBody>
        </p:sp>
        <p:sp>
          <p:nvSpPr>
            <p:cNvPr id="12304" name="TextBox 25">
              <a:extLst>
                <a:ext uri="{FF2B5EF4-FFF2-40B4-BE49-F238E27FC236}">
                  <a16:creationId xmlns:a16="http://schemas.microsoft.com/office/drawing/2014/main" id="{995EFC3C-B541-E544-954B-D6A5A29BD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701" y="2938905"/>
              <a:ext cx="1737632" cy="42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Lato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Lat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Lat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Lato" pitchFamily="34" charset="0"/>
                  <a:ea typeface="Open Sans" pitchFamily="34" charset="0"/>
                  <a:cs typeface="Open Sans" pitchFamily="34" charset="0"/>
                </a:rPr>
                <a:t>UNCONDITIONAL</a:t>
              </a: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9EEB8C4-4B9C-364D-9274-F757F74D1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962025"/>
            <a:ext cx="11160125" cy="3603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Once the application is submitted, universities will start to respond via UCAS track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604AE-08AB-CC4A-BDF1-B9D054952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469900"/>
            <a:ext cx="11160125" cy="484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b="1" dirty="0"/>
              <a:t>Offers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DC9B0-170B-A246-AD72-F97F33E8D565}"/>
              </a:ext>
            </a:extLst>
          </p:cNvPr>
          <p:cNvSpPr txBox="1"/>
          <p:nvPr/>
        </p:nvSpPr>
        <p:spPr>
          <a:xfrm>
            <a:off x="7548469" y="2137569"/>
            <a:ext cx="42203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Unsuccessful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you have not received an offer to study on that course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‘Extra’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if you do not receive any offers you may be eligible for UCAS Extra – this is a free service and you can apply for one course at a time between February and July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Clearing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if you do not achieve any of your offers, you may be eligible for ‘clearing’ - you then apply directly to the university for this after your results in August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694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04AE-08AB-CC4A-BDF1-B9D054952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22031"/>
            <a:ext cx="11160125" cy="484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b="1" dirty="0"/>
              <a:t>Responding to university offers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8E3BC-7259-9D47-A3D0-DEB2C31594D2}"/>
              </a:ext>
            </a:extLst>
          </p:cNvPr>
          <p:cNvSpPr txBox="1"/>
          <p:nvPr/>
        </p:nvSpPr>
        <p:spPr>
          <a:xfrm>
            <a:off x="515938" y="1758462"/>
            <a:ext cx="108487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Firm Acceptance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Impact" charset="0"/>
                <a:cs typeface="Impact" charset="0"/>
              </a:rPr>
              <a:t>This is your first choice course – if you received an unconditional offer then the place is already yours! If you received a conditional, then the place is yours if you achieve those conditions (e.g. you were told you had to obtain A,B,B at A Level). If you do not achieve those, then you can go to your insurance…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mpact" charset="0"/>
              <a:ea typeface="Impact" charset="0"/>
              <a:cs typeface="Impac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Insurance Acceptance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Impact" charset="0"/>
                <a:cs typeface="Impact" charset="0"/>
              </a:rPr>
              <a:t>Insurance acceptances are typically courses that have made you a lower offer – you only attend your insurance (e.g. you were told you had to obtain B,B,B at A Level)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Universities’ discretion – ultimately Admissions Tutors make the decision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Declines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- You will have to decline any other offers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For more information about offers and responses, visit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ucas.com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143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1">
            <a:extLst>
              <a:ext uri="{FF2B5EF4-FFF2-40B4-BE49-F238E27FC236}">
                <a16:creationId xmlns:a16="http://schemas.microsoft.com/office/drawing/2014/main" id="{FF0C44FA-EC49-6A4A-B2E7-30D78C29B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708819"/>
            <a:ext cx="11160125" cy="360363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b="1" dirty="0" err="1"/>
              <a:t>UCAS.com</a:t>
            </a:r>
            <a:r>
              <a:rPr lang="en-US" altLang="en-US" b="1" dirty="0"/>
              <a:t> </a:t>
            </a:r>
            <a:r>
              <a:rPr lang="en-US" altLang="en-US" dirty="0"/>
              <a:t>– where you search for courses, have access to videos/tutorials, submit your application and respond to offers – also plenty of personal statement guidance and advice – think about the skills you’re gaining in school/outside of school that you can use for your personal statement</a:t>
            </a:r>
          </a:p>
          <a:p>
            <a:endParaRPr lang="en-US" altLang="en-US" dirty="0"/>
          </a:p>
          <a:p>
            <a:r>
              <a:rPr lang="en-US" altLang="en-US" b="1" dirty="0"/>
              <a:t>The Student Room – </a:t>
            </a:r>
            <a:r>
              <a:rPr lang="en-US" altLang="en-US" dirty="0"/>
              <a:t>online forum for prospective and current students, different forum areas depending on what and where you’re studying</a:t>
            </a:r>
          </a:p>
          <a:p>
            <a:endParaRPr lang="en-US" altLang="en-US" dirty="0"/>
          </a:p>
          <a:p>
            <a:r>
              <a:rPr lang="en-US" altLang="en-US" b="1" dirty="0" err="1"/>
              <a:t>WhatUni</a:t>
            </a:r>
            <a:r>
              <a:rPr lang="en-US" altLang="en-US" b="1" dirty="0"/>
              <a:t> – </a:t>
            </a:r>
            <a:r>
              <a:rPr lang="en-US" altLang="en-US" dirty="0"/>
              <a:t>impartial ‘reviews’ of various aspects of university life, from courses and accommodation to nightlife and local areas 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b="1" dirty="0"/>
              <a:t>Universities’ Websites – </a:t>
            </a:r>
            <a:r>
              <a:rPr lang="en-US" altLang="en-US" dirty="0"/>
              <a:t>request hard copies of prospectuses, attend virtual tours/open days, research scholarships/bursaries, contact Admissions Tutors with any questions</a:t>
            </a:r>
          </a:p>
          <a:p>
            <a:endParaRPr lang="en-US" altLang="en-US" b="1" dirty="0"/>
          </a:p>
          <a:p>
            <a:r>
              <a:rPr lang="en-US" altLang="en-US" b="1" dirty="0"/>
              <a:t>Open Days – </a:t>
            </a:r>
            <a:r>
              <a:rPr lang="en-US" altLang="en-US" dirty="0"/>
              <a:t>get a ‘feel’ for the university – allow plenty of time </a:t>
            </a:r>
          </a:p>
          <a:p>
            <a:endParaRPr lang="en-US" altLang="en-US" dirty="0"/>
          </a:p>
          <a:p>
            <a:r>
              <a:rPr lang="en-US" altLang="en-US" b="1" dirty="0"/>
              <a:t>Student Finance Wales – </a:t>
            </a:r>
            <a:r>
              <a:rPr lang="en-US" altLang="en-US" dirty="0"/>
              <a:t>familiarize yourself with the Student Finance Wales website should you be wanting to apply for financial support </a:t>
            </a:r>
          </a:p>
          <a:p>
            <a:endParaRPr lang="en-US" altLang="en-US" dirty="0"/>
          </a:p>
          <a:p>
            <a:r>
              <a:rPr lang="en-US" altLang="en-US" b="1" dirty="0"/>
              <a:t>Social Media – </a:t>
            </a:r>
            <a:r>
              <a:rPr lang="en-US" altLang="en-US" dirty="0"/>
              <a:t>‘follow’ universities on social media to find out about recent research undertaken, events, etc. 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1C02B-9EE9-6647-B8C4-75B3991E5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466725"/>
            <a:ext cx="11160125" cy="484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Resources/Suggestions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Rocky Road?</a:t>
            </a:r>
          </a:p>
        </p:txBody>
      </p:sp>
      <p:pic>
        <p:nvPicPr>
          <p:cNvPr id="4" name="Content Placeholder 3" descr="Screen Shot 2018-01-17 at 12.20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9" r="-5159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F8155-239B-450F-AB1F-ECD6E820C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46" y="282904"/>
            <a:ext cx="2057592" cy="14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40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1">
            <a:extLst>
              <a:ext uri="{FF2B5EF4-FFF2-40B4-BE49-F238E27FC236}">
                <a16:creationId xmlns:a16="http://schemas.microsoft.com/office/drawing/2014/main" id="{B71D5647-3D69-154E-9443-6001D51CFFB3}"/>
              </a:ext>
            </a:extLst>
          </p:cNvPr>
          <p:cNvSpPr txBox="1">
            <a:spLocks/>
          </p:cNvSpPr>
          <p:nvPr/>
        </p:nvSpPr>
        <p:spPr bwMode="auto">
          <a:xfrm>
            <a:off x="438150" y="342900"/>
            <a:ext cx="111601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Heavy" panose="020B0602020204020303" pitchFamily="34" charset="-79"/>
                <a:ea typeface="Futura Heavy" panose="020B0602020204020303" pitchFamily="34" charset="-79"/>
                <a:cs typeface="Futura Heavy" panose="020B0602020204020303" pitchFamily="34" charset="-79"/>
              </a:rPr>
              <a:t>Undergraduate Open Days 2019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Heavy" panose="020B0602020204020303" pitchFamily="34" charset="-79"/>
              <a:ea typeface="Futura Heavy" panose="020B0602020204020303" pitchFamily="34" charset="-79"/>
              <a:cs typeface="Futura Heavy" panose="020B0602020204020303" pitchFamily="34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Heavy" panose="020B0602020204020303" pitchFamily="34" charset="-79"/>
              <a:ea typeface="Futura Heavy" panose="020B0602020204020303" pitchFamily="34" charset="-79"/>
              <a:cs typeface="Futura Heavy" panose="020B0602020204020303" pitchFamily="34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Heavy" panose="020B0602020204020303" pitchFamily="34" charset="-79"/>
              <a:ea typeface="Futura Heavy" panose="020B0602020204020303" pitchFamily="34" charset="-79"/>
              <a:cs typeface="Futura Heavy" panose="020B0602020204020303" pitchFamily="34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Heavy" panose="020B0602020204020303" pitchFamily="34" charset="-79"/>
                <a:ea typeface="Futura Heavy" panose="020B0602020204020303" pitchFamily="34" charset="-79"/>
                <a:cs typeface="Futura Heavy" panose="020B0602020204020303" pitchFamily="34" charset="-79"/>
              </a:rPr>
              <a:t>Saturday 19</a:t>
            </a:r>
            <a:r>
              <a:rPr kumimoji="0" lang="en-GB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Heavy" panose="020B0602020204020303" pitchFamily="34" charset="-79"/>
                <a:ea typeface="Futura Heavy" panose="020B0602020204020303" pitchFamily="34" charset="-79"/>
                <a:cs typeface="Futura Heavy" panose="020B0602020204020303" pitchFamily="34" charset="-79"/>
              </a:rPr>
              <a:t>th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Heavy" panose="020B0602020204020303" pitchFamily="34" charset="-79"/>
                <a:ea typeface="Futura Heavy" panose="020B0602020204020303" pitchFamily="34" charset="-79"/>
                <a:cs typeface="Futura Heavy" panose="020B0602020204020303" pitchFamily="34" charset="-79"/>
              </a:rPr>
              <a:t> October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Heavy" panose="020B0602020204020303" pitchFamily="34" charset="-79"/>
              <a:ea typeface="Futura Heavy" panose="020B0602020204020303" pitchFamily="34" charset="-79"/>
              <a:cs typeface="Futura Heavy" panose="020B0602020204020303" pitchFamily="34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Heavy" panose="020B0602020204020303" pitchFamily="34" charset="-79"/>
                <a:ea typeface="Futura Heavy" panose="020B0602020204020303" pitchFamily="34" charset="-79"/>
                <a:cs typeface="Futura Heavy" panose="020B0602020204020303" pitchFamily="34" charset="-79"/>
              </a:rPr>
              <a:t>Saturday 16</a:t>
            </a:r>
            <a:r>
              <a:rPr kumimoji="0" lang="en-GB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Heavy" panose="020B0602020204020303" pitchFamily="34" charset="-79"/>
                <a:ea typeface="Futura Heavy" panose="020B0602020204020303" pitchFamily="34" charset="-79"/>
                <a:cs typeface="Futura Heavy" panose="020B0602020204020303" pitchFamily="34" charset="-79"/>
              </a:rPr>
              <a:t>th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Heavy" panose="020B0602020204020303" pitchFamily="34" charset="-79"/>
                <a:ea typeface="Futura Heavy" panose="020B0602020204020303" pitchFamily="34" charset="-79"/>
                <a:cs typeface="Futura Heavy" panose="020B0602020204020303" pitchFamily="34" charset="-79"/>
              </a:rPr>
              <a:t> November </a:t>
            </a:r>
          </a:p>
        </p:txBody>
      </p:sp>
      <p:pic>
        <p:nvPicPr>
          <p:cNvPr id="28675" name="Picture 6">
            <a:extLst>
              <a:ext uri="{FF2B5EF4-FFF2-40B4-BE49-F238E27FC236}">
                <a16:creationId xmlns:a16="http://schemas.microsoft.com/office/drawing/2014/main" id="{A070EF3E-C124-EC48-AB49-98135D24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0"/>
            <a:ext cx="1860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1">
            <a:extLst>
              <a:ext uri="{FF2B5EF4-FFF2-40B4-BE49-F238E27FC236}">
                <a16:creationId xmlns:a16="http://schemas.microsoft.com/office/drawing/2014/main" id="{5BCDADAC-D0BE-F24E-A44F-96BE1A8EA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888" y="1319213"/>
            <a:ext cx="5140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Any questions?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Email </a:t>
            </a:r>
            <a:r>
              <a:rPr lang="en-US" altLang="en-US" sz="1800" b="1" dirty="0" err="1">
                <a:solidFill>
                  <a:prstClr val="white"/>
                </a:solidFill>
              </a:rPr>
              <a:t>s.n.minney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@swansea.ac.uk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67918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What differentiates applicants?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46" y="449246"/>
            <a:ext cx="2057592" cy="140745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76098757"/>
              </p:ext>
            </p:extLst>
          </p:nvPr>
        </p:nvGraphicFramePr>
        <p:xfrm>
          <a:off x="2666999" y="1856696"/>
          <a:ext cx="5257801" cy="3883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2F198E8-2AE2-4916-98B5-D3DFB005B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87" y="2873470"/>
            <a:ext cx="1919649" cy="711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3F6A0-3DF5-4CDE-984D-6FCBEBBDE1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91" y="4488539"/>
            <a:ext cx="3526398" cy="18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2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67918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Higher Education as a commodity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46" y="449246"/>
            <a:ext cx="2057592" cy="140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198E8-2AE2-4916-98B5-D3DFB005B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87" y="2873470"/>
            <a:ext cx="1919649" cy="7111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E1900E-5C41-4B0F-9D43-E9FEB710AED2}"/>
              </a:ext>
            </a:extLst>
          </p:cNvPr>
          <p:cNvSpPr/>
          <p:nvPr/>
        </p:nvSpPr>
        <p:spPr>
          <a:xfrm>
            <a:off x="1090325" y="227483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Futura Medium" charset="0"/>
                <a:cs typeface="Calibri" panose="020F0502020204030204" pitchFamily="34" charset="0"/>
              </a:rPr>
              <a:t>Tuition Fees – altered dynamic  between applicant/HEI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Futura Medium" charset="0"/>
                <a:cs typeface="Calibri" panose="020F0502020204030204" pitchFamily="34" charset="0"/>
              </a:rPr>
              <a:t>Increasingly market oriented behavior on both sides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Futura Medium" charset="0"/>
                <a:cs typeface="Calibri" panose="020F0502020204030204" pitchFamily="34" charset="0"/>
              </a:rPr>
              <a:t>Shifts in demand across subjects/HEIs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Futura Medium" charset="0"/>
                <a:cs typeface="Calibri" panose="020F0502020204030204" pitchFamily="34" charset="0"/>
              </a:rPr>
              <a:t>Increased focus on student experience and outcome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Futura Medium" charset="0"/>
                <a:cs typeface="Calibri" panose="020F0502020204030204" pitchFamily="34" charset="0"/>
              </a:rPr>
              <a:t>Value for money – contact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Futura Medium" charset="0"/>
                <a:cs typeface="Calibri" panose="020F0502020204030204" pitchFamily="34" charset="0"/>
              </a:rPr>
              <a:t>Economic Uncertainty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Futura Medium" charset="0"/>
                <a:cs typeface="Calibri" panose="020F0502020204030204" pitchFamily="34" charset="0"/>
              </a:rPr>
              <a:t>Growth of degree apprenticeships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9053F0-7D00-43DF-9381-B90843761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75" y="4470128"/>
            <a:ext cx="3526398" cy="18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992" y="199870"/>
            <a:ext cx="7767918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Degree apprenticeships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46" y="449246"/>
            <a:ext cx="2057592" cy="140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198E8-2AE2-4916-98B5-D3DFB005B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87" y="2873470"/>
            <a:ext cx="1919649" cy="7111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DB6354-D99A-4E63-A22F-66AC495F1681}"/>
              </a:ext>
            </a:extLst>
          </p:cNvPr>
          <p:cNvSpPr/>
          <p:nvPr/>
        </p:nvSpPr>
        <p:spPr>
          <a:xfrm>
            <a:off x="1200789" y="152543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Apprenticeships let you earn and learn simultaneously, from minimum wage up to £300 per week.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You’ll be a paid employee of a company, with a contract of employment and holiday entitlement.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Apprenticeships offer a package of work and study, where you’ll gain qualifications and hands-on experience while you work.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Employers including Deloitte, BMW and the BBC take on apprenticeships and opportunities span across sectors, from engineering to law.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There were more than 28,000 apprenticeship vacancies available in 2018, across more than 1,500 roles.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A degree apprenticeship is a relatively new type of apprenticeship, which leads to a full university degree, e.g. Swansea Airbus collaboration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3A7419-B3A7-419F-99B8-53C41142D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12" y="4414896"/>
            <a:ext cx="3526398" cy="18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1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67918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What are Universities looking for?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241" y="1940891"/>
            <a:ext cx="7153835" cy="440195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Breadth of subjects &amp; experience</a:t>
            </a:r>
          </a:p>
          <a:p>
            <a:r>
              <a:rPr lang="en-US" dirty="0">
                <a:solidFill>
                  <a:srgbClr val="002060"/>
                </a:solidFill>
              </a:rPr>
              <a:t>Wider reading and genuine interest in the subject area – extended comfort zone</a:t>
            </a:r>
          </a:p>
          <a:p>
            <a:r>
              <a:rPr lang="en-US" dirty="0">
                <a:solidFill>
                  <a:srgbClr val="002060"/>
                </a:solidFill>
              </a:rPr>
              <a:t>Evidence of independent learning &amp; research</a:t>
            </a:r>
          </a:p>
          <a:p>
            <a:r>
              <a:rPr lang="en-US" dirty="0">
                <a:solidFill>
                  <a:srgbClr val="002060"/>
                </a:solidFill>
              </a:rPr>
              <a:t>Project based qualification</a:t>
            </a:r>
          </a:p>
          <a:p>
            <a:r>
              <a:rPr lang="en-US" dirty="0">
                <a:solidFill>
                  <a:srgbClr val="002060"/>
                </a:solidFill>
              </a:rPr>
              <a:t>Engagement with extracurricular activities </a:t>
            </a:r>
          </a:p>
          <a:p>
            <a:r>
              <a:rPr lang="en-US" dirty="0">
                <a:solidFill>
                  <a:srgbClr val="002060"/>
                </a:solidFill>
              </a:rPr>
              <a:t>Academic record </a:t>
            </a:r>
            <a:r>
              <a:rPr lang="mr-IN" dirty="0">
                <a:solidFill>
                  <a:srgbClr val="002060"/>
                </a:solidFill>
              </a:rPr>
              <a:t>–</a:t>
            </a:r>
            <a:r>
              <a:rPr lang="en-US" dirty="0">
                <a:solidFill>
                  <a:srgbClr val="002060"/>
                </a:solidFill>
              </a:rPr>
              <a:t> resilience &amp; 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46" y="449246"/>
            <a:ext cx="2057592" cy="14074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0989" y="2115671"/>
            <a:ext cx="5452782" cy="440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1CA41E-631B-4E79-8423-9EF6CEC27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17" y="2731119"/>
            <a:ext cx="1919649" cy="711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484802-2FEF-4B38-9C73-54535351A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17" y="4316645"/>
            <a:ext cx="3526398" cy="18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3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FD8642-91FC-8248-BF7C-BAA69E6AF48E}"/>
              </a:ext>
            </a:extLst>
          </p:cNvPr>
          <p:cNvSpPr txBox="1"/>
          <p:nvPr/>
        </p:nvSpPr>
        <p:spPr>
          <a:xfrm>
            <a:off x="585216" y="493776"/>
            <a:ext cx="518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Skills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D46BA-CC03-8149-80EA-3868297CB0C5}"/>
              </a:ext>
            </a:extLst>
          </p:cNvPr>
          <p:cNvSpPr txBox="1"/>
          <p:nvPr/>
        </p:nvSpPr>
        <p:spPr>
          <a:xfrm>
            <a:off x="2734056" y="2057400"/>
            <a:ext cx="595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Commitment		Teamwork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Leadership 		Time management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F3F3F"/>
                </a:solidFill>
                <a:latin typeface="Lato" pitchFamily="34" charset="0"/>
              </a:rPr>
              <a:t>I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nitiative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 		Communication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Motivation 		</a:t>
            </a:r>
            <a:r>
              <a:rPr lang="en-US" b="1" dirty="0">
                <a:solidFill>
                  <a:srgbClr val="3F3F3F"/>
                </a:solidFill>
                <a:latin typeface="Lato" pitchFamily="34" charset="0"/>
              </a:rPr>
              <a:t>Creativity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487F0-8BE6-5C43-969A-8B1F1F886BD0}"/>
              </a:ext>
            </a:extLst>
          </p:cNvPr>
          <p:cNvSpPr txBox="1"/>
          <p:nvPr/>
        </p:nvSpPr>
        <p:spPr>
          <a:xfrm>
            <a:off x="704088" y="1216152"/>
            <a:ext cx="105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+mn-ea"/>
                <a:cs typeface="+mn-cs"/>
              </a:rPr>
              <a:t>Admissions Tutors look for context/explanation of what skills you have gained and why they are relevant to your future study/career, for example:</a:t>
            </a:r>
          </a:p>
        </p:txBody>
      </p:sp>
    </p:spTree>
    <p:extLst>
      <p:ext uri="{BB962C8B-B14F-4D97-AF65-F5344CB8AC3E}">
        <p14:creationId xmlns:p14="http://schemas.microsoft.com/office/powerpoint/2010/main" val="264122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99" y="283877"/>
            <a:ext cx="10515600" cy="554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002060"/>
                </a:solidFill>
                <a:latin typeface="Futura LT" pitchFamily="50" charset="0"/>
              </a:rPr>
              <a:t>Go Global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Futura LT" pitchFamily="50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46" y="449246"/>
            <a:ext cx="2057592" cy="1407450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998720" y="1371066"/>
            <a:ext cx="9894757" cy="494675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endParaRPr lang="cy-GB" altLang="en-US" sz="1800" dirty="0">
              <a:solidFill>
                <a:srgbClr val="FF0000"/>
              </a:solidFill>
            </a:endParaRPr>
          </a:p>
          <a:p>
            <a:pPr>
              <a:buFont typeface="Arial"/>
              <a:buNone/>
            </a:pPr>
            <a:endParaRPr lang="cy-GB" altLang="en-US" sz="1500" dirty="0">
              <a:solidFill>
                <a:srgbClr val="002060"/>
              </a:solidFill>
            </a:endParaRPr>
          </a:p>
          <a:p>
            <a:pPr>
              <a:buFont typeface="Arial"/>
              <a:buNone/>
            </a:pPr>
            <a:endParaRPr lang="cy-GB" altLang="en-US" sz="1500" dirty="0">
              <a:solidFill>
                <a:srgbClr val="40647E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2412" y="1163567"/>
            <a:ext cx="9032544" cy="541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647E">
                    <a:alpha val="89018"/>
                  </a:srgbClr>
                </a:solidFill>
              </a14:hiddenFill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162B3F"/>
              </a:solidFill>
              <a:latin typeface="Latha" panose="020B0604020202020204" pitchFamily="34" charset="0"/>
              <a:ea typeface="Futura Medium" charset="0"/>
              <a:cs typeface="Lath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62B3F"/>
                </a:solidFill>
                <a:ea typeface="Futura Medium" charset="0"/>
                <a:cs typeface="Latha" panose="020B0604020202020204" pitchFamily="34" charset="0"/>
              </a:rPr>
              <a:t>Study Abroad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62B3F"/>
                </a:solidFill>
                <a:ea typeface="Futura Medium" charset="0"/>
                <a:cs typeface="Latha" panose="020B0604020202020204" pitchFamily="34" charset="0"/>
              </a:rPr>
              <a:t>Volunteer Abroad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62B3F"/>
                </a:solidFill>
                <a:ea typeface="Futura Medium" charset="0"/>
                <a:cs typeface="Latha" panose="020B0604020202020204" pitchFamily="34" charset="0"/>
              </a:rPr>
              <a:t>Research/Field Trips Overseas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62B3F"/>
                </a:solidFill>
                <a:ea typeface="Futura Medium" charset="0"/>
                <a:cs typeface="Latha" panose="020B0604020202020204" pitchFamily="34" charset="0"/>
              </a:rPr>
              <a:t>Overseas Placements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62B3F"/>
                </a:solidFill>
                <a:ea typeface="Futura Medium" charset="0"/>
                <a:cs typeface="Latha" panose="020B0604020202020204" pitchFamily="34" charset="0"/>
              </a:rPr>
              <a:t>Partner Institutions </a:t>
            </a:r>
          </a:p>
          <a:p>
            <a:pPr marL="0" indent="0">
              <a:buNone/>
            </a:pPr>
            <a:endParaRPr lang="en-US" sz="2400" dirty="0">
              <a:solidFill>
                <a:srgbClr val="162B3F"/>
              </a:solidFill>
              <a:ea typeface="Futura Medium" charset="0"/>
              <a:cs typeface="Lath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62B3F"/>
                </a:solidFill>
                <a:ea typeface="Futura Medium" charset="0"/>
                <a:cs typeface="Latha" panose="020B0604020202020204" pitchFamily="34" charset="0"/>
              </a:rPr>
              <a:t>At Swansea, all of our courses offer the opportunity to study abroad</a:t>
            </a:r>
          </a:p>
          <a:p>
            <a:pPr marL="0" indent="0">
              <a:buNone/>
            </a:pPr>
            <a:endParaRPr lang="en-US" sz="2400" dirty="0">
              <a:solidFill>
                <a:srgbClr val="162B3F"/>
              </a:solidFill>
              <a:ea typeface="Futura Medium" charset="0"/>
              <a:cs typeface="Lath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162B3F"/>
              </a:solidFill>
              <a:ea typeface="Futura Medium" charset="0"/>
              <a:cs typeface="Lath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62B3F"/>
                </a:solidFill>
                <a:ea typeface="Futura Medium" charset="0"/>
                <a:cs typeface="Latha" panose="020B0604020202020204" pitchFamily="34" charset="0"/>
              </a:rPr>
              <a:t>Find out what your chosen institutions offer.</a:t>
            </a:r>
            <a:r>
              <a:rPr lang="en-US" sz="2400" dirty="0">
                <a:solidFill>
                  <a:schemeClr val="bg1"/>
                </a:solidFill>
                <a:ea typeface="Futura Medium" charset="0"/>
                <a:cs typeface="Calibri" panose="020F0502020204030204" pitchFamily="34" charset="0"/>
              </a:rPr>
              <a:t>)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Futura Medium" charset="0"/>
                <a:cs typeface="Calibri" panose="020F0502020204030204" pitchFamily="34" charset="0"/>
              </a:rPr>
              <a:t>offer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31EC3-8A8A-4072-93BC-31DE14032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17" y="2943885"/>
            <a:ext cx="1919649" cy="711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464763-B3E2-4C15-8A82-08A7280FD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18" y="4445580"/>
            <a:ext cx="3526398" cy="18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1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162B3F"/>
                </a:solidFill>
                <a:latin typeface="Futura Medium" charset="0"/>
                <a:ea typeface="Futura Medium" charset="0"/>
                <a:cs typeface="Futura Medium" charset="0"/>
              </a:rPr>
              <a:t>Traditional subjects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162B3F"/>
                </a:solidFill>
                <a:latin typeface="Futura Medium" charset="0"/>
                <a:ea typeface="Futura Medium" charset="0"/>
                <a:cs typeface="Futura Medium" charset="0"/>
              </a:rPr>
              <a:t>e.g. </a:t>
            </a:r>
            <a:r>
              <a:rPr lang="en-GB" sz="3200" dirty="0">
                <a:solidFill>
                  <a:srgbClr val="162B3F"/>
                </a:solidFill>
                <a:latin typeface="Futura Medium" charset="0"/>
                <a:ea typeface="Futura Medium" charset="0"/>
                <a:cs typeface="Futura Medium" charset="0"/>
              </a:rPr>
              <a:t>Mathematics, History	</a:t>
            </a:r>
            <a:endParaRPr lang="en-US" sz="3200" dirty="0">
              <a:solidFill>
                <a:srgbClr val="162B3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162B3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162B3F"/>
                </a:solidFill>
                <a:latin typeface="Futura Medium" charset="0"/>
                <a:ea typeface="Futura Medium" charset="0"/>
                <a:cs typeface="Futura Medium" charset="0"/>
              </a:rPr>
              <a:t>Vocational </a:t>
            </a:r>
            <a:endParaRPr lang="en-US" sz="3200" dirty="0">
              <a:solidFill>
                <a:srgbClr val="162B3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162B3F"/>
                </a:solidFill>
                <a:latin typeface="Futura Medium" charset="0"/>
                <a:ea typeface="Futura Medium" charset="0"/>
                <a:cs typeface="Futura Medium" charset="0"/>
              </a:rPr>
              <a:t>e.g. Cardiac Physiology, Pharmacy</a:t>
            </a:r>
          </a:p>
          <a:p>
            <a:pPr marL="0" indent="0">
              <a:buNone/>
            </a:pPr>
            <a:endParaRPr lang="en-US" sz="3200" dirty="0">
              <a:solidFill>
                <a:srgbClr val="162B3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162B3F"/>
                </a:solidFill>
                <a:latin typeface="Futura Medium" charset="0"/>
                <a:ea typeface="Futura Medium" charset="0"/>
                <a:cs typeface="Futura Medium" charset="0"/>
              </a:rPr>
              <a:t>Creative </a:t>
            </a:r>
            <a:endParaRPr lang="en-US" sz="3200" dirty="0">
              <a:solidFill>
                <a:srgbClr val="162B3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162B3F"/>
                </a:solidFill>
                <a:latin typeface="Futura Medium" charset="0"/>
                <a:ea typeface="Futura Medium" charset="0"/>
                <a:cs typeface="Futura Medium" charset="0"/>
              </a:rPr>
              <a:t>e.g. Digital, Film/TV, Fashion </a:t>
            </a:r>
          </a:p>
          <a:p>
            <a:pPr marL="0" indent="0">
              <a:buNone/>
            </a:pPr>
            <a:endParaRPr lang="en-US" sz="3200" dirty="0">
              <a:solidFill>
                <a:srgbClr val="162B3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0" indent="0">
              <a:buNone/>
            </a:pPr>
            <a:endParaRPr lang="en-US" sz="3200" b="1" u="sng" dirty="0">
              <a:solidFill>
                <a:srgbClr val="162B3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D98D8-6BFB-4907-8DDE-0A042BF20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37" y="562685"/>
            <a:ext cx="2057592" cy="1407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7DA1F-E09C-4BE6-BAC9-A63638791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08" y="2822295"/>
            <a:ext cx="1919649" cy="711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99041-2E9E-4316-84B7-BBC48DE53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95" y="4556044"/>
            <a:ext cx="3526398" cy="18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013FB4-150B-B34A-827E-D2821A0F9E24}"/>
              </a:ext>
            </a:extLst>
          </p:cNvPr>
          <p:cNvSpPr txBox="1"/>
          <p:nvPr/>
        </p:nvSpPr>
        <p:spPr>
          <a:xfrm>
            <a:off x="534988" y="765175"/>
            <a:ext cx="566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 Heavy"/>
                <a:ea typeface="+mn-ea"/>
                <a:cs typeface="+mn-cs"/>
              </a:rPr>
              <a:t>University Applications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7B47ED-CC6A-B046-9B71-2CA08934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1350963"/>
            <a:ext cx="9395396" cy="1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Open Sans Light" pitchFamily="34" charset="0"/>
                <a:cs typeface="Open Sans Light" pitchFamily="34" charset="0"/>
              </a:rPr>
              <a:t>450,000 applications to UK institutions in 2018 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Open Sans Light" pitchFamily="34" charset="0"/>
                <a:cs typeface="Open Sans Light" pitchFamily="34" charset="0"/>
              </a:rPr>
              <a:t>Around 150 Higher Education Institutions (HEIs) in the UK offering tens of thousands of courses including vocational, academic and more</a:t>
            </a:r>
            <a:r>
              <a:rPr kumimoji="0" lang="en-GB" altLang="en-US" sz="16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Open Sans Light" pitchFamily="34" charset="0"/>
                <a:cs typeface="Open Sans Light" pitchFamily="34" charset="0"/>
              </a:rPr>
              <a:t> ‘individual.’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 pitchFamily="34" charset="0"/>
                <a:ea typeface="Open Sans Light" pitchFamily="34" charset="0"/>
                <a:cs typeface="Open Sans Light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6"/>
  <p:tag name="TPOS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loud Color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FFBC42"/>
      </a:accent1>
      <a:accent2>
        <a:srgbClr val="0496FF"/>
      </a:accent2>
      <a:accent3>
        <a:srgbClr val="006BA6"/>
      </a:accent3>
      <a:accent4>
        <a:srgbClr val="D81159"/>
      </a:accent4>
      <a:accent5>
        <a:srgbClr val="8F2D56"/>
      </a:accent5>
      <a:accent6>
        <a:srgbClr val="06D6A0"/>
      </a:accent6>
      <a:hlink>
        <a:srgbClr val="48A1FA"/>
      </a:hlink>
      <a:folHlink>
        <a:srgbClr val="034A90"/>
      </a:folHlink>
    </a:clrScheme>
    <a:fontScheme name="Cloud Theme Font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plying - 2019 St Mary Redcliffe" id="{035961F2-D6AA-D248-B4C8-EC78A6ADD2AB}" vid="{CAA07CEB-281B-CC42-9266-A80CF102FB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</TotalTime>
  <Words>1068</Words>
  <Application>Microsoft Office PowerPoint</Application>
  <PresentationFormat>Widescreen</PresentationFormat>
  <Paragraphs>163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Futura Heavy</vt:lpstr>
      <vt:lpstr>Futura LT</vt:lpstr>
      <vt:lpstr>Futura Medium</vt:lpstr>
      <vt:lpstr>Impact</vt:lpstr>
      <vt:lpstr>Latha</vt:lpstr>
      <vt:lpstr>Lato</vt:lpstr>
      <vt:lpstr>Lato Heavy</vt:lpstr>
      <vt:lpstr>Mangal</vt:lpstr>
      <vt:lpstr>Open Sans</vt:lpstr>
      <vt:lpstr>Open Sans Light</vt:lpstr>
      <vt:lpstr>1_Office Theme</vt:lpstr>
      <vt:lpstr>3_Office Theme</vt:lpstr>
      <vt:lpstr>PowerPoint Presentation</vt:lpstr>
      <vt:lpstr> What differentiates applicants? </vt:lpstr>
      <vt:lpstr> Higher Education as a commodity </vt:lpstr>
      <vt:lpstr> Degree apprenticeships</vt:lpstr>
      <vt:lpstr> What are Universities looking for? </vt:lpstr>
      <vt:lpstr>PowerPoint Presentation</vt:lpstr>
      <vt:lpstr>PowerPoint Presentation</vt:lpstr>
      <vt:lpstr>PowerPoint Presentation</vt:lpstr>
      <vt:lpstr>PowerPoint Presentation</vt:lpstr>
      <vt:lpstr>Choosing What and Where to Study </vt:lpstr>
      <vt:lpstr>Resources/things to consider </vt:lpstr>
      <vt:lpstr>Things to think about – statistics/rankings</vt:lpstr>
      <vt:lpstr>What is UCAS?</vt:lpstr>
      <vt:lpstr>PowerPoint Presentation</vt:lpstr>
      <vt:lpstr>Offers</vt:lpstr>
      <vt:lpstr>Responding to university offers</vt:lpstr>
      <vt:lpstr>Resources/Suggestions</vt:lpstr>
      <vt:lpstr>The Rocky Road?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MINNEY S.N.</dc:creator>
  <cp:lastModifiedBy>presenter</cp:lastModifiedBy>
  <cp:revision>121</cp:revision>
  <dcterms:created xsi:type="dcterms:W3CDTF">2016-06-06T14:04:51Z</dcterms:created>
  <dcterms:modified xsi:type="dcterms:W3CDTF">2019-07-02T17:53:20Z</dcterms:modified>
</cp:coreProperties>
</file>